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6" r:id="rId2"/>
    <p:sldId id="262" r:id="rId3"/>
    <p:sldId id="340" r:id="rId4"/>
    <p:sldId id="342" r:id="rId5"/>
    <p:sldId id="293" r:id="rId6"/>
    <p:sldId id="322" r:id="rId7"/>
    <p:sldId id="343" r:id="rId8"/>
    <p:sldId id="344" r:id="rId9"/>
    <p:sldId id="345" r:id="rId10"/>
    <p:sldId id="346" r:id="rId11"/>
    <p:sldId id="347" r:id="rId12"/>
    <p:sldId id="348" r:id="rId13"/>
    <p:sldId id="354" r:id="rId14"/>
    <p:sldId id="349" r:id="rId15"/>
    <p:sldId id="355" r:id="rId16"/>
    <p:sldId id="350" r:id="rId17"/>
    <p:sldId id="351" r:id="rId18"/>
    <p:sldId id="352" r:id="rId19"/>
    <p:sldId id="356" r:id="rId20"/>
    <p:sldId id="353" r:id="rId21"/>
    <p:sldId id="359" r:id="rId22"/>
    <p:sldId id="337" r:id="rId23"/>
    <p:sldId id="360" r:id="rId24"/>
    <p:sldId id="357" r:id="rId25"/>
    <p:sldId id="358" r:id="rId26"/>
    <p:sldId id="364" r:id="rId27"/>
    <p:sldId id="362" r:id="rId28"/>
    <p:sldId id="363" r:id="rId29"/>
    <p:sldId id="361" r:id="rId30"/>
    <p:sldId id="365" r:id="rId31"/>
    <p:sldId id="366" r:id="rId32"/>
    <p:sldId id="367" r:id="rId33"/>
  </p:sldIdLst>
  <p:sldSz cx="9144000" cy="6858000" type="screen4x3"/>
  <p:notesSz cx="6858000" cy="9144000"/>
  <p:custDataLst>
    <p:tags r:id="rId3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6600"/>
    <a:srgbClr val="FF0066"/>
    <a:srgbClr val="BEBE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>
            <a:normAutofit/>
          </a:bodyPr>
          <a:lstStyle>
            <a:lvl1pPr>
              <a:defRPr sz="6600" b="1">
                <a:solidFill>
                  <a:schemeClr val="accent1"/>
                </a:solidFill>
                <a:latin typeface="BirchCTT" pitchFamily="2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98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524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02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  <a:latin typeface="BirchCTT" pitchFamily="2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408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909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356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969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6000" b="1">
                <a:solidFill>
                  <a:schemeClr val="accent1"/>
                </a:solidFill>
                <a:latin typeface="BirchCTT" pitchFamily="2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99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792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accent1"/>
                </a:solidFill>
                <a:latin typeface="BirchCTT" pitchFamily="2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>
                <a:solidFill>
                  <a:schemeClr val="accent1"/>
                </a:solidFill>
              </a:defRPr>
            </a:lvl1pPr>
            <a:lvl2pPr>
              <a:defRPr sz="2800">
                <a:solidFill>
                  <a:schemeClr val="accent1"/>
                </a:solidFill>
              </a:defRPr>
            </a:lvl2pPr>
            <a:lvl3pPr>
              <a:defRPr sz="2400">
                <a:solidFill>
                  <a:schemeClr val="accent1"/>
                </a:solidFill>
              </a:defRPr>
            </a:lvl3pPr>
            <a:lvl4pPr>
              <a:defRPr sz="2000">
                <a:solidFill>
                  <a:schemeClr val="accent1"/>
                </a:solidFill>
              </a:defRPr>
            </a:lvl4pPr>
            <a:lvl5pPr>
              <a:defRPr sz="2000">
                <a:solidFill>
                  <a:schemeClr val="accent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447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334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A97D6-2353-4EFC-B0B3-7B0ADC093D1C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451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093" y="409764"/>
            <a:ext cx="7139035" cy="1012024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868968" y="1570869"/>
            <a:ext cx="6925160" cy="72195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u="sng" dirty="0" smtClean="0">
                <a:solidFill>
                  <a:srgbClr val="0070C0"/>
                </a:solidFill>
              </a:rPr>
              <a:t>Занятие 5</a:t>
            </a:r>
            <a:endParaRPr lang="ru-RU" sz="3200" b="1" u="sng" dirty="0">
              <a:solidFill>
                <a:srgbClr val="0070C0"/>
              </a:solidFill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655093" y="2685198"/>
            <a:ext cx="7670041" cy="1752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Редактирование сочинения.</a:t>
            </a:r>
          </a:p>
          <a:p>
            <a:pPr marL="0" indent="0" algn="ctr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Проверка сочинения по критериям</a:t>
            </a:r>
          </a:p>
        </p:txBody>
      </p:sp>
    </p:spTree>
    <p:extLst>
      <p:ext uri="{BB962C8B-B14F-4D97-AF65-F5344CB8AC3E}">
        <p14:creationId xmlns:p14="http://schemas.microsoft.com/office/powerpoint/2010/main" val="3082865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6730" y="336758"/>
            <a:ext cx="816136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500" b="1" dirty="0" smtClean="0">
                <a:solidFill>
                  <a:schemeClr val="accent1">
                    <a:lumMod val="50000"/>
                  </a:schemeClr>
                </a:solidFill>
              </a:rPr>
              <a:t>    У </a:t>
            </a:r>
            <a:r>
              <a:rPr lang="ru-RU" sz="2500" b="1" dirty="0" smtClean="0">
                <a:solidFill>
                  <a:srgbClr val="FF0000"/>
                </a:solidFill>
              </a:rPr>
              <a:t>большинства</a:t>
            </a:r>
            <a:r>
              <a:rPr lang="ru-RU" sz="2500" b="1" dirty="0" smtClean="0">
                <a:solidFill>
                  <a:schemeClr val="accent1">
                    <a:lumMod val="50000"/>
                  </a:schemeClr>
                </a:solidFill>
              </a:rPr>
              <a:t> людей живёт </a:t>
            </a:r>
            <a:r>
              <a:rPr lang="ru-RU" sz="2500" b="1" dirty="0" smtClean="0">
                <a:solidFill>
                  <a:srgbClr val="FF0000"/>
                </a:solidFill>
              </a:rPr>
              <a:t>в</a:t>
            </a:r>
            <a:r>
              <a:rPr lang="ru-RU" sz="25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500" b="1" dirty="0" smtClean="0">
                <a:solidFill>
                  <a:srgbClr val="FF0000"/>
                </a:solidFill>
              </a:rPr>
              <a:t>душе </a:t>
            </a:r>
            <a:r>
              <a:rPr lang="ru-RU" sz="2500" b="1" dirty="0">
                <a:solidFill>
                  <a:schemeClr val="accent1">
                    <a:lumMod val="50000"/>
                  </a:schemeClr>
                </a:solidFill>
              </a:rPr>
              <a:t>светлое чувство любви к родной </a:t>
            </a:r>
            <a:r>
              <a:rPr lang="ru-RU" sz="2500" b="1" dirty="0" smtClean="0">
                <a:solidFill>
                  <a:schemeClr val="accent1">
                    <a:lumMod val="50000"/>
                  </a:schemeClr>
                </a:solidFill>
              </a:rPr>
              <a:t>земле. И </a:t>
            </a:r>
            <a:r>
              <a:rPr lang="ru-RU" sz="2500" b="1" dirty="0">
                <a:solidFill>
                  <a:schemeClr val="accent1">
                    <a:lumMod val="50000"/>
                  </a:schemeClr>
                </a:solidFill>
              </a:rPr>
              <a:t>куда </a:t>
            </a:r>
            <a:r>
              <a:rPr lang="ru-RU" sz="2500" b="1" dirty="0" smtClean="0">
                <a:solidFill>
                  <a:srgbClr val="FF0000"/>
                </a:solidFill>
              </a:rPr>
              <a:t>бы </a:t>
            </a:r>
            <a:r>
              <a:rPr lang="ru-RU" sz="2500" b="1" dirty="0" smtClean="0">
                <a:solidFill>
                  <a:schemeClr val="accent1">
                    <a:lumMod val="50000"/>
                  </a:schemeClr>
                </a:solidFill>
              </a:rPr>
              <a:t>ни </a:t>
            </a:r>
            <a:r>
              <a:rPr lang="ru-RU" sz="2500" b="1" dirty="0">
                <a:solidFill>
                  <a:schemeClr val="accent1">
                    <a:lumMod val="50000"/>
                  </a:schemeClr>
                </a:solidFill>
              </a:rPr>
              <a:t>забросила </a:t>
            </a:r>
            <a:r>
              <a:rPr lang="ru-RU" sz="2500" b="1" dirty="0" smtClean="0">
                <a:solidFill>
                  <a:srgbClr val="FF0000"/>
                </a:solidFill>
              </a:rPr>
              <a:t>их</a:t>
            </a:r>
            <a:r>
              <a:rPr lang="ru-RU" sz="2500" b="1" dirty="0" smtClean="0">
                <a:solidFill>
                  <a:schemeClr val="accent1">
                    <a:lumMod val="50000"/>
                  </a:schemeClr>
                </a:solidFill>
              </a:rPr>
              <a:t> судьба</a:t>
            </a:r>
            <a:r>
              <a:rPr lang="ru-RU" sz="2500" b="1" dirty="0">
                <a:solidFill>
                  <a:schemeClr val="accent1">
                    <a:lumMod val="50000"/>
                  </a:schemeClr>
                </a:solidFill>
              </a:rPr>
              <a:t>, как </a:t>
            </a:r>
            <a:r>
              <a:rPr lang="ru-RU" sz="2500" b="1" dirty="0" smtClean="0">
                <a:solidFill>
                  <a:srgbClr val="FF0000"/>
                </a:solidFill>
              </a:rPr>
              <a:t>бы </a:t>
            </a:r>
            <a:r>
              <a:rPr lang="ru-RU" sz="2500" b="1" dirty="0" smtClean="0">
                <a:solidFill>
                  <a:schemeClr val="accent1">
                    <a:lumMod val="50000"/>
                  </a:schemeClr>
                </a:solidFill>
              </a:rPr>
              <a:t>ни </a:t>
            </a:r>
            <a:r>
              <a:rPr lang="ru-RU" sz="2500" b="1" dirty="0">
                <a:solidFill>
                  <a:schemeClr val="accent1">
                    <a:lumMod val="50000"/>
                  </a:schemeClr>
                </a:solidFill>
              </a:rPr>
              <a:t>сложилась </a:t>
            </a:r>
            <a:r>
              <a:rPr lang="ru-RU" sz="2500" b="1" dirty="0" smtClean="0">
                <a:solidFill>
                  <a:srgbClr val="FF0000"/>
                </a:solidFill>
              </a:rPr>
              <a:t>их</a:t>
            </a:r>
            <a:r>
              <a:rPr lang="ru-RU" sz="2500" b="1" dirty="0" smtClean="0">
                <a:solidFill>
                  <a:schemeClr val="accent1">
                    <a:lumMod val="50000"/>
                  </a:schemeClr>
                </a:solidFill>
              </a:rPr>
              <a:t> жизнь</a:t>
            </a:r>
            <a:r>
              <a:rPr lang="ru-RU" sz="2500" b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500" b="1" dirty="0" smtClean="0">
                <a:solidFill>
                  <a:srgbClr val="FF0000"/>
                </a:solidFill>
              </a:rPr>
              <a:t>оно</a:t>
            </a:r>
            <a:r>
              <a:rPr lang="ru-RU" sz="25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500" b="1" dirty="0" smtClean="0">
                <a:solidFill>
                  <a:srgbClr val="FF0000"/>
                </a:solidFill>
              </a:rPr>
              <a:t>не исчезает,  помогает перенести многие трудности. </a:t>
            </a:r>
            <a:endParaRPr lang="ru-RU" sz="25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6730" y="2304730"/>
            <a:ext cx="816136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strike="sngStrike" dirty="0">
                <a:solidFill>
                  <a:srgbClr val="002060"/>
                </a:solidFill>
              </a:rPr>
              <a:t>Что для человека есть Родина?</a:t>
            </a:r>
            <a:r>
              <a:rPr lang="ru-RU" sz="2400" b="1" dirty="0">
                <a:solidFill>
                  <a:srgbClr val="002060"/>
                </a:solidFill>
              </a:rPr>
              <a:t> Как чувство любви к </a:t>
            </a:r>
            <a:r>
              <a:rPr lang="ru-RU" sz="2400" b="1" strike="sngStrike" dirty="0">
                <a:solidFill>
                  <a:srgbClr val="002060"/>
                </a:solidFill>
              </a:rPr>
              <a:t>ней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родине</a:t>
            </a:r>
            <a:r>
              <a:rPr lang="ru-RU" sz="2400" b="1" dirty="0" smtClean="0">
                <a:solidFill>
                  <a:srgbClr val="002060"/>
                </a:solidFill>
              </a:rPr>
              <a:t> зарождается </a:t>
            </a:r>
            <a:r>
              <a:rPr lang="ru-RU" sz="2400" b="1" dirty="0">
                <a:solidFill>
                  <a:srgbClr val="002060"/>
                </a:solidFill>
              </a:rPr>
              <a:t>в </a:t>
            </a:r>
            <a:r>
              <a:rPr lang="ru-RU" sz="2400" b="1" strike="sngStrike" dirty="0" smtClean="0">
                <a:solidFill>
                  <a:srgbClr val="002060"/>
                </a:solidFill>
              </a:rPr>
              <a:t>наших сердцах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сердце человека</a:t>
            </a:r>
            <a:r>
              <a:rPr lang="ru-RU" sz="2400" b="1" dirty="0" smtClean="0">
                <a:solidFill>
                  <a:srgbClr val="002060"/>
                </a:solidFill>
              </a:rPr>
              <a:t>? </a:t>
            </a:r>
            <a:r>
              <a:rPr lang="ru-RU" sz="2400" b="1" dirty="0">
                <a:solidFill>
                  <a:srgbClr val="002060"/>
                </a:solidFill>
              </a:rPr>
              <a:t>Вот вопрос</a:t>
            </a:r>
            <a:r>
              <a:rPr lang="ru-RU" sz="2400" b="1" strike="sngStrike" dirty="0">
                <a:solidFill>
                  <a:srgbClr val="FF0000"/>
                </a:solidFill>
              </a:rPr>
              <a:t>ы</a:t>
            </a:r>
            <a:r>
              <a:rPr lang="ru-RU" sz="2400" b="1" dirty="0">
                <a:solidFill>
                  <a:srgbClr val="002060"/>
                </a:solidFill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</a:rPr>
              <a:t>которы</a:t>
            </a:r>
            <a:r>
              <a:rPr lang="ru-RU" sz="2400" b="1" strike="sngStrike" dirty="0" err="1" smtClean="0">
                <a:solidFill>
                  <a:srgbClr val="FF0000"/>
                </a:solidFill>
              </a:rPr>
              <a:t>е</a:t>
            </a:r>
            <a:r>
              <a:rPr lang="ru-RU" sz="2400" b="1" dirty="0" err="1" smtClean="0">
                <a:solidFill>
                  <a:srgbClr val="002060"/>
                </a:solidFill>
              </a:rPr>
              <a:t>й</a:t>
            </a:r>
            <a:r>
              <a:rPr lang="ru-RU" sz="2400" b="1" dirty="0" smtClean="0">
                <a:solidFill>
                  <a:srgbClr val="002060"/>
                </a:solidFill>
              </a:rPr>
              <a:t> привлек</a:t>
            </a:r>
            <a:r>
              <a:rPr lang="ru-RU" sz="2400" b="1" strike="sngStrike" dirty="0" smtClean="0">
                <a:solidFill>
                  <a:srgbClr val="FF0000"/>
                </a:solidFill>
              </a:rPr>
              <a:t>ли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002060"/>
                </a:solidFill>
              </a:rPr>
              <a:t>внимание </a:t>
            </a:r>
            <a:r>
              <a:rPr lang="ru-RU" sz="2400" b="1" strike="sngStrike" dirty="0" smtClean="0">
                <a:solidFill>
                  <a:srgbClr val="002060"/>
                </a:solidFill>
              </a:rPr>
              <a:t>писателя</a:t>
            </a:r>
            <a:r>
              <a:rPr lang="ru-RU" sz="2400" b="1" dirty="0" smtClean="0">
                <a:solidFill>
                  <a:srgbClr val="002060"/>
                </a:solidFill>
              </a:rPr>
              <a:t>     </a:t>
            </a:r>
            <a:r>
              <a:rPr lang="ru-RU" sz="2400" b="1" dirty="0" smtClean="0">
                <a:solidFill>
                  <a:srgbClr val="FF0000"/>
                </a:solidFill>
              </a:rPr>
              <a:t>К.Г. Паустовского, а вместе с ним и читателей его произведения. Он очень значим сегодня,  </a:t>
            </a:r>
            <a:r>
              <a:rPr lang="ru-RU" sz="2400" b="1" strike="sngStrike" dirty="0" smtClean="0">
                <a:solidFill>
                  <a:srgbClr val="002060"/>
                </a:solidFill>
              </a:rPr>
              <a:t>Данная </a:t>
            </a:r>
            <a:r>
              <a:rPr lang="ru-RU" sz="2400" b="1" strike="sngStrike" dirty="0">
                <a:solidFill>
                  <a:srgbClr val="002060"/>
                </a:solidFill>
              </a:rPr>
              <a:t>проблема волнует многих из </a:t>
            </a:r>
            <a:r>
              <a:rPr lang="ru-RU" sz="2400" b="1" strike="sngStrike" dirty="0" smtClean="0">
                <a:solidFill>
                  <a:srgbClr val="002060"/>
                </a:solidFill>
              </a:rPr>
              <a:t>нас,</a:t>
            </a:r>
            <a:r>
              <a:rPr lang="ru-RU" sz="2400" b="1" dirty="0" smtClean="0">
                <a:solidFill>
                  <a:srgbClr val="002060"/>
                </a:solidFill>
              </a:rPr>
              <a:t> ведь </a:t>
            </a:r>
            <a:r>
              <a:rPr lang="ru-RU" sz="2400" b="1" dirty="0">
                <a:solidFill>
                  <a:srgbClr val="002060"/>
                </a:solidFill>
              </a:rPr>
              <a:t>чувство </a:t>
            </a:r>
            <a:r>
              <a:rPr lang="ru-RU" sz="2400" b="1" strike="sngStrike" dirty="0">
                <a:solidFill>
                  <a:srgbClr val="002060"/>
                </a:solidFill>
              </a:rPr>
              <a:t>Родины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родины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strike="sngStrike" dirty="0" smtClean="0">
                <a:solidFill>
                  <a:srgbClr val="002060"/>
                </a:solidFill>
              </a:rPr>
              <a:t>присутствует в </a:t>
            </a:r>
            <a:r>
              <a:rPr lang="ru-RU" sz="2400" b="1" strike="sngStrike" dirty="0">
                <a:solidFill>
                  <a:srgbClr val="002060"/>
                </a:solidFill>
              </a:rPr>
              <a:t>каждом </a:t>
            </a:r>
            <a:r>
              <a:rPr lang="ru-RU" sz="2400" b="1" strike="sngStrike" dirty="0" smtClean="0">
                <a:solidFill>
                  <a:srgbClr val="002060"/>
                </a:solidFill>
              </a:rPr>
              <a:t>человеке </a:t>
            </a:r>
            <a:r>
              <a:rPr lang="ru-RU" sz="2400" b="1" dirty="0" smtClean="0">
                <a:solidFill>
                  <a:srgbClr val="002060"/>
                </a:solidFill>
              </a:rPr>
              <a:t>  </a:t>
            </a:r>
            <a:r>
              <a:rPr lang="ru-RU" sz="2400" b="1" strike="sngStrike" dirty="0" smtClean="0">
                <a:solidFill>
                  <a:srgbClr val="002060"/>
                </a:solidFill>
              </a:rPr>
              <a:t>Вот и К.Г. Паустовский не остался равнодушным к ней </a:t>
            </a:r>
            <a:r>
              <a:rPr lang="ru-RU" sz="2400" b="1" dirty="0" smtClean="0">
                <a:solidFill>
                  <a:srgbClr val="FF0000"/>
                </a:solidFill>
              </a:rPr>
              <a:t>присуще далеко не всем нашим современникам,  а оно может наполнить их жизнь новым,  высоким смыслом.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134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7481" y="79157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75802" y="179249"/>
            <a:ext cx="829052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У </a:t>
            </a:r>
            <a:r>
              <a:rPr lang="ru-RU" b="1" dirty="0" smtClean="0">
                <a:solidFill>
                  <a:srgbClr val="FF0000"/>
                </a:solidFill>
              </a:rPr>
              <a:t>большинства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людей живёт </a:t>
            </a:r>
            <a:r>
              <a:rPr lang="ru-RU" b="1" dirty="0" smtClean="0">
                <a:solidFill>
                  <a:srgbClr val="FF0000"/>
                </a:solidFill>
              </a:rPr>
              <a:t>в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душе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светлое чувство любви к родной земле. И куда </a:t>
            </a:r>
            <a:r>
              <a:rPr lang="ru-RU" b="1" dirty="0" smtClean="0">
                <a:solidFill>
                  <a:srgbClr val="FF0000"/>
                </a:solidFill>
              </a:rPr>
              <a:t>бы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ни забросила </a:t>
            </a:r>
            <a:r>
              <a:rPr lang="ru-RU" b="1" dirty="0" smtClean="0">
                <a:solidFill>
                  <a:srgbClr val="FF0000"/>
                </a:solidFill>
              </a:rPr>
              <a:t>их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судьба, как </a:t>
            </a:r>
            <a:r>
              <a:rPr lang="ru-RU" b="1" dirty="0" smtClean="0">
                <a:solidFill>
                  <a:srgbClr val="FF0000"/>
                </a:solidFill>
              </a:rPr>
              <a:t>бы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ни сложилась </a:t>
            </a:r>
            <a:r>
              <a:rPr lang="ru-RU" b="1" dirty="0" smtClean="0">
                <a:solidFill>
                  <a:srgbClr val="FF0000"/>
                </a:solidFill>
              </a:rPr>
              <a:t>их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жизнь, </a:t>
            </a:r>
            <a:r>
              <a:rPr lang="ru-RU" b="1" dirty="0" smtClean="0">
                <a:solidFill>
                  <a:srgbClr val="FF0000"/>
                </a:solidFill>
              </a:rPr>
              <a:t>оно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не исчезает, помогает перенести многие трудности. </a:t>
            </a:r>
          </a:p>
          <a:p>
            <a:pPr algn="just"/>
            <a:r>
              <a:rPr lang="ru-RU" b="1" dirty="0" smtClean="0">
                <a:solidFill>
                  <a:srgbClr val="00B050"/>
                </a:solidFill>
              </a:rPr>
              <a:t>   Как </a:t>
            </a:r>
            <a:r>
              <a:rPr lang="ru-RU" b="1" dirty="0" smtClean="0">
                <a:solidFill>
                  <a:srgbClr val="002060"/>
                </a:solidFill>
              </a:rPr>
              <a:t>чувство любви к </a:t>
            </a:r>
            <a:r>
              <a:rPr lang="ru-RU" b="1" dirty="0" smtClean="0">
                <a:solidFill>
                  <a:srgbClr val="FF0000"/>
                </a:solidFill>
              </a:rPr>
              <a:t>родине</a:t>
            </a:r>
            <a:r>
              <a:rPr lang="ru-RU" b="1" dirty="0" smtClean="0">
                <a:solidFill>
                  <a:srgbClr val="002060"/>
                </a:solidFill>
              </a:rPr>
              <a:t> зарождается в </a:t>
            </a:r>
            <a:r>
              <a:rPr lang="ru-RU" b="1" dirty="0" smtClean="0">
                <a:solidFill>
                  <a:srgbClr val="FF0000"/>
                </a:solidFill>
              </a:rPr>
              <a:t>сердце человека</a:t>
            </a:r>
            <a:r>
              <a:rPr lang="ru-RU" b="1" dirty="0" smtClean="0">
                <a:solidFill>
                  <a:srgbClr val="002060"/>
                </a:solidFill>
              </a:rPr>
              <a:t>? Вот вопрос, которы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-RU" b="1" dirty="0" smtClean="0">
                <a:solidFill>
                  <a:srgbClr val="002060"/>
                </a:solidFill>
              </a:rPr>
              <a:t> привлек внимание </a:t>
            </a:r>
            <a:r>
              <a:rPr lang="ru-RU" b="1" dirty="0" smtClean="0">
                <a:solidFill>
                  <a:srgbClr val="FF0000"/>
                </a:solidFill>
              </a:rPr>
              <a:t>К.Г. Паустовского, а вместе с ним и читателей его произведения. </a:t>
            </a:r>
          </a:p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   Он очень значим сегодня, в</a:t>
            </a:r>
            <a:r>
              <a:rPr lang="ru-RU" b="1" dirty="0" smtClean="0">
                <a:solidFill>
                  <a:srgbClr val="002060"/>
                </a:solidFill>
              </a:rPr>
              <a:t>едь чувство </a:t>
            </a:r>
            <a:r>
              <a:rPr lang="ru-RU" b="1" dirty="0" smtClean="0">
                <a:solidFill>
                  <a:srgbClr val="FF0000"/>
                </a:solidFill>
              </a:rPr>
              <a:t>родины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присуще далеко не всем нашим современникам,  а оно может наполнить жизнь новым,  высоким смыслом. </a:t>
            </a:r>
          </a:p>
          <a:p>
            <a:pPr algn="just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Прежде всего автор говорит, что его герой не питает чувства Родины. Оттого и не получаются у него пейзажи. Вот, что пишет Паустовский: «Какой из тебя художник, если ты землю родную не любишь, чудак!» Но затем Берг уезжает к озеру, где постепенно обретает чувство Родины. </a:t>
            </a:r>
          </a:p>
          <a:p>
            <a:pPr algn="just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Сначала он лежит на поляне, с любопытством разглядывая цветы и травы, потом герой видит, улетающих птиц. «Берг впервые почувствовал глупую обиду: журавли показались ему предателями». Ведь птицы покидали родную землю.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Кроме того, автор пишет об отъезде Ярцева. О том, как Берг посчитал его изменщиком. Герой не понимал, как можно уезжать в такую красивую пору. Он думал, что это предательство. «Измена лесам и озёрам, осени, наконец, тёплому, моросившему частым дождём»,‒ вот, что пишет Паустовский.</a:t>
            </a:r>
          </a:p>
          <a:p>
            <a:pPr algn="just"/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982638" y="3778619"/>
            <a:ext cx="8161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002060"/>
                </a:solidFill>
              </a:rPr>
              <a:t>   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299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9433" y="1624083"/>
            <a:ext cx="8297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 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9433" y="345913"/>
            <a:ext cx="8188657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B050"/>
                </a:solidFill>
              </a:rPr>
              <a:t>    Как </a:t>
            </a:r>
            <a:r>
              <a:rPr lang="ru-RU" b="1" dirty="0">
                <a:solidFill>
                  <a:srgbClr val="002060"/>
                </a:solidFill>
              </a:rPr>
              <a:t>чувство любви к </a:t>
            </a:r>
            <a:r>
              <a:rPr lang="ru-RU" b="1" dirty="0">
                <a:solidFill>
                  <a:srgbClr val="FF0000"/>
                </a:solidFill>
              </a:rPr>
              <a:t>родине</a:t>
            </a:r>
            <a:r>
              <a:rPr lang="ru-RU" b="1" dirty="0">
                <a:solidFill>
                  <a:srgbClr val="002060"/>
                </a:solidFill>
              </a:rPr>
              <a:t> зарождается в </a:t>
            </a:r>
            <a:r>
              <a:rPr lang="ru-RU" b="1" dirty="0">
                <a:solidFill>
                  <a:srgbClr val="FF0000"/>
                </a:solidFill>
              </a:rPr>
              <a:t>сердце человека</a:t>
            </a:r>
            <a:r>
              <a:rPr lang="ru-RU" b="1" dirty="0">
                <a:solidFill>
                  <a:srgbClr val="002060"/>
                </a:solidFill>
              </a:rPr>
              <a:t>? Вот вопрос, которы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-RU" b="1" dirty="0">
                <a:solidFill>
                  <a:srgbClr val="002060"/>
                </a:solidFill>
              </a:rPr>
              <a:t> привлек внимание </a:t>
            </a:r>
            <a:r>
              <a:rPr lang="ru-RU" b="1" dirty="0">
                <a:solidFill>
                  <a:srgbClr val="FF0000"/>
                </a:solidFill>
              </a:rPr>
              <a:t>К.Г. Паустовского, а вместе с ним и читателей его произведения. </a:t>
            </a:r>
          </a:p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    Он </a:t>
            </a:r>
            <a:r>
              <a:rPr lang="ru-RU" b="1" dirty="0">
                <a:solidFill>
                  <a:srgbClr val="FF0000"/>
                </a:solidFill>
              </a:rPr>
              <a:t>очень значим сегодня, в</a:t>
            </a:r>
            <a:r>
              <a:rPr lang="ru-RU" b="1" dirty="0">
                <a:solidFill>
                  <a:srgbClr val="002060"/>
                </a:solidFill>
              </a:rPr>
              <a:t>едь чувство </a:t>
            </a:r>
            <a:r>
              <a:rPr lang="ru-RU" b="1" dirty="0">
                <a:solidFill>
                  <a:srgbClr val="FF0000"/>
                </a:solidFill>
              </a:rPr>
              <a:t>родины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присуще далеко не всем нашим современникам,  а оно может наполнить жизнь новым,  высоким смыслом. </a:t>
            </a:r>
          </a:p>
          <a:p>
            <a:pPr algn="just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Прежде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всего автор говорит, что его герой не питает чувства Родины. Оттого и не получаются у него пейзажи. Во</a:t>
            </a:r>
            <a:r>
              <a:rPr lang="ru-RU" sz="2400" b="1" dirty="0">
                <a:solidFill>
                  <a:srgbClr val="00B0F0"/>
                </a:solidFill>
              </a:rPr>
              <a:t>т, ч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то пишет Паустовский: «Какой из тебя художник, если ты землю родную не любишь, чудак!»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just"/>
            <a:r>
              <a:rPr lang="ru-RU" sz="2400" b="1" strike="sngStrike" dirty="0" smtClean="0">
                <a:solidFill>
                  <a:schemeClr val="accent1">
                    <a:lumMod val="50000"/>
                  </a:schemeClr>
                </a:solidFill>
              </a:rPr>
              <a:t>Прежде </a:t>
            </a:r>
            <a:r>
              <a:rPr lang="ru-RU" sz="2400" b="1" strike="sngStrike" dirty="0">
                <a:solidFill>
                  <a:schemeClr val="accent1">
                    <a:lumMod val="50000"/>
                  </a:schemeClr>
                </a:solidFill>
              </a:rPr>
              <a:t>всего автор говорит, что </a:t>
            </a:r>
            <a:r>
              <a:rPr lang="ru-RU" sz="2400" b="1" strike="sngStrike" dirty="0" smtClean="0">
                <a:solidFill>
                  <a:schemeClr val="accent1">
                    <a:lumMod val="50000"/>
                  </a:schemeClr>
                </a:solidFill>
              </a:rPr>
              <a:t>его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ru-RU" sz="2400" b="1" dirty="0" smtClean="0">
                <a:solidFill>
                  <a:srgbClr val="FF0000"/>
                </a:solidFill>
              </a:rPr>
              <a:t>В начале повествования герой,  художник Берг,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не </a:t>
            </a:r>
            <a:r>
              <a:rPr lang="ru-RU" sz="2400" b="1" strike="sngStrike" dirty="0" smtClean="0">
                <a:solidFill>
                  <a:schemeClr val="accent1">
                    <a:lumMod val="50000"/>
                  </a:schemeClr>
                </a:solidFill>
              </a:rPr>
              <a:t>питает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испытывает чувства родины и даже иронизирует над теми,  кто произносит высокие слова в ее честь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Оттого и </a:t>
            </a:r>
            <a:r>
              <a:rPr lang="ru-RU" sz="2400" b="1" dirty="0" smtClean="0">
                <a:solidFill>
                  <a:srgbClr val="FF0000"/>
                </a:solidFill>
              </a:rPr>
              <a:t>«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не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получаются у него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пейзажи</a:t>
            </a:r>
            <a:r>
              <a:rPr lang="ru-RU" sz="2400" b="1" dirty="0" smtClean="0">
                <a:solidFill>
                  <a:srgbClr val="FF0000"/>
                </a:solidFill>
              </a:rPr>
              <a:t>»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2400" b="1" strike="sngStrike" dirty="0">
                <a:solidFill>
                  <a:schemeClr val="accent1">
                    <a:lumMod val="50000"/>
                  </a:schemeClr>
                </a:solidFill>
              </a:rPr>
              <a:t>Вот, что пишет Паустовский: «Какой из тебя художник, если ты землю родную не любишь, чудак!» </a:t>
            </a:r>
            <a:endParaRPr lang="ru-RU" sz="2400" strike="sngStrike" dirty="0"/>
          </a:p>
        </p:txBody>
      </p:sp>
    </p:spTree>
    <p:extLst>
      <p:ext uri="{BB962C8B-B14F-4D97-AF65-F5344CB8AC3E}">
        <p14:creationId xmlns:p14="http://schemas.microsoft.com/office/powerpoint/2010/main" val="1857110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3081" y="286603"/>
            <a:ext cx="8011236" cy="669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ru-RU" sz="2100" b="1" strike="sngStrike" dirty="0" smtClean="0">
                <a:solidFill>
                  <a:schemeClr val="accent1">
                    <a:lumMod val="50000"/>
                  </a:schemeClr>
                </a:solidFill>
              </a:rPr>
              <a:t>Но </a:t>
            </a:r>
            <a:r>
              <a:rPr lang="ru-RU" sz="2100" b="1" strike="sngStrike" dirty="0">
                <a:solidFill>
                  <a:schemeClr val="accent1">
                    <a:lumMod val="50000"/>
                  </a:schemeClr>
                </a:solidFill>
              </a:rPr>
              <a:t>затем Берг уезжает к озеру, где постепенно обретает чувство Родины. </a:t>
            </a:r>
            <a:endParaRPr lang="ru-RU" sz="2100" b="1" strike="sngStrike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ru-RU" sz="2100" b="1" dirty="0" smtClean="0">
                <a:solidFill>
                  <a:srgbClr val="FF0000"/>
                </a:solidFill>
              </a:rPr>
              <a:t>Однако неожиданно для себя самого он обретает это чувство,  когда,  по приглашению  художника Ярцева, уезжает в глухое место и целый месяц живет у озера, </a:t>
            </a:r>
            <a:r>
              <a:rPr lang="ru-RU" sz="2100" b="1" strike="sngStrike" dirty="0" smtClean="0">
                <a:solidFill>
                  <a:schemeClr val="accent1">
                    <a:lumMod val="50000"/>
                  </a:schemeClr>
                </a:solidFill>
              </a:rPr>
              <a:t>Сначала он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ru-RU" sz="2100" b="1" dirty="0" smtClean="0">
                <a:solidFill>
                  <a:srgbClr val="FF0000"/>
                </a:solidFill>
              </a:rPr>
              <a:t>часами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</a:rPr>
              <a:t> леж</a:t>
            </a:r>
            <a:r>
              <a:rPr lang="ru-RU" sz="2100" b="1" dirty="0" smtClean="0">
                <a:solidFill>
                  <a:srgbClr val="FF0000"/>
                </a:solidFill>
              </a:rPr>
              <a:t>а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100" b="1" dirty="0">
                <a:solidFill>
                  <a:schemeClr val="accent1">
                    <a:lumMod val="50000"/>
                  </a:schemeClr>
                </a:solidFill>
              </a:rPr>
              <a:t>на поляне, с любопытством разглядывая цветы и травы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ru-RU" sz="2100" b="1" dirty="0">
                <a:solidFill>
                  <a:srgbClr val="FF0000"/>
                </a:solidFill>
              </a:rPr>
              <a:t> вглядываясь,  вслушиваясь в незатейливые черты осеннего леса, </a:t>
            </a:r>
          </a:p>
          <a:p>
            <a:pPr algn="just"/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100" b="1" strike="sngStrike" dirty="0">
                <a:solidFill>
                  <a:schemeClr val="accent1">
                    <a:lumMod val="50000"/>
                  </a:schemeClr>
                </a:solidFill>
              </a:rPr>
              <a:t>потом герой видит</a:t>
            </a:r>
            <a:r>
              <a:rPr lang="ru-RU" sz="2100" b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100" b="1" dirty="0" smtClean="0">
                <a:solidFill>
                  <a:srgbClr val="FF0000"/>
                </a:solidFill>
              </a:rPr>
              <a:t>наблюдая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</a:rPr>
              <a:t> улетающих </a:t>
            </a:r>
            <a:r>
              <a:rPr lang="ru-RU" sz="2100" b="1" dirty="0">
                <a:solidFill>
                  <a:schemeClr val="accent1">
                    <a:lumMod val="50000"/>
                  </a:schemeClr>
                </a:solidFill>
              </a:rPr>
              <a:t>птиц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2100" b="1" dirty="0" smtClean="0">
                <a:solidFill>
                  <a:srgbClr val="FF0000"/>
                </a:solidFill>
              </a:rPr>
              <a:t>Он мало говорит,  не работает,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100" b="1" dirty="0" smtClean="0">
                <a:solidFill>
                  <a:srgbClr val="FF0000"/>
                </a:solidFill>
              </a:rPr>
              <a:t>но его внешне бездействие сопровождается внутренней работой. И вот итог: именно тогда 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</a:rPr>
              <a:t>«Берг </a:t>
            </a:r>
            <a:r>
              <a:rPr lang="ru-RU" sz="2100" b="1" dirty="0">
                <a:solidFill>
                  <a:schemeClr val="accent1">
                    <a:lumMod val="50000"/>
                  </a:schemeClr>
                </a:solidFill>
              </a:rPr>
              <a:t>впервые почувствовал глупую обиду: журавли показались ему предателями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</a:rPr>
              <a:t>», </a:t>
            </a:r>
            <a:r>
              <a:rPr lang="ru-RU" sz="2100" b="1" dirty="0" smtClean="0">
                <a:solidFill>
                  <a:srgbClr val="FF0000"/>
                </a:solidFill>
              </a:rPr>
              <a:t>как, </a:t>
            </a:r>
            <a:r>
              <a:rPr lang="ru-RU" sz="2100" b="1" dirty="0">
                <a:solidFill>
                  <a:srgbClr val="FF0000"/>
                </a:solidFill>
              </a:rPr>
              <a:t>в</a:t>
            </a:r>
            <a:r>
              <a:rPr lang="ru-RU" sz="2100" b="1" dirty="0" smtClean="0">
                <a:solidFill>
                  <a:srgbClr val="FF0000"/>
                </a:solidFill>
              </a:rPr>
              <a:t>прочем,  и художник Ярцев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2100" b="1" dirty="0">
                <a:solidFill>
                  <a:schemeClr val="accent1">
                    <a:lumMod val="50000"/>
                  </a:schemeClr>
                </a:solidFill>
              </a:rPr>
              <a:t>Ведь </a:t>
            </a:r>
            <a:r>
              <a:rPr lang="ru-RU" sz="2100" b="1" dirty="0" smtClean="0">
                <a:solidFill>
                  <a:srgbClr val="FF0000"/>
                </a:solidFill>
              </a:rPr>
              <a:t>они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100" b="1" dirty="0">
                <a:solidFill>
                  <a:schemeClr val="accent1">
                    <a:lumMod val="50000"/>
                  </a:schemeClr>
                </a:solidFill>
              </a:rPr>
              <a:t>покидали </a:t>
            </a:r>
            <a:r>
              <a:rPr lang="ru-RU" sz="2100" b="1" strike="sngStrike" dirty="0">
                <a:solidFill>
                  <a:schemeClr val="accent1">
                    <a:lumMod val="50000"/>
                  </a:schemeClr>
                </a:solidFill>
              </a:rPr>
              <a:t>родную</a:t>
            </a:r>
            <a:r>
              <a:rPr lang="ru-RU" sz="21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</a:rPr>
              <a:t>ту землю,  </a:t>
            </a:r>
            <a:r>
              <a:rPr lang="ru-RU" sz="2100" b="1" dirty="0" smtClean="0">
                <a:solidFill>
                  <a:srgbClr val="FF0000"/>
                </a:solidFill>
              </a:rPr>
              <a:t>которая стала для Берга родной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ru-RU" sz="2100" b="1" strike="sngStrike" dirty="0">
                <a:solidFill>
                  <a:schemeClr val="tx2">
                    <a:lumMod val="75000"/>
                  </a:schemeClr>
                </a:solidFill>
              </a:rPr>
              <a:t>Кроме того, автор пишет об отъезде Ярцева. О том, как Берг посчитал его изменщиком. Герой не понимал, как можно уезжать в такую красивую пору. Он думал, что это предательство. «Измена лесам и озёрам, осени, наконец, тёплому, моросившему частым дождём»,‒ вот, что пишет Паустовский.</a:t>
            </a:r>
          </a:p>
          <a:p>
            <a:pPr algn="just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69896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7671" y="203076"/>
            <a:ext cx="8461611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    У </a:t>
            </a:r>
            <a:r>
              <a:rPr lang="ru-RU" b="1" dirty="0">
                <a:solidFill>
                  <a:srgbClr val="FF0000"/>
                </a:solidFill>
              </a:rPr>
              <a:t>большинства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людей живёт </a:t>
            </a:r>
            <a:r>
              <a:rPr lang="ru-RU" b="1" dirty="0">
                <a:solidFill>
                  <a:srgbClr val="FF0000"/>
                </a:solidFill>
              </a:rPr>
              <a:t>в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душе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светлое чувство любви к родной земле. 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И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куда </a:t>
            </a:r>
            <a:r>
              <a:rPr lang="ru-RU" b="1" dirty="0">
                <a:solidFill>
                  <a:srgbClr val="FF0000"/>
                </a:solidFill>
              </a:rPr>
              <a:t>бы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ни забросила </a:t>
            </a:r>
            <a:r>
              <a:rPr lang="ru-RU" b="1" dirty="0">
                <a:solidFill>
                  <a:srgbClr val="FF0000"/>
                </a:solidFill>
              </a:rPr>
              <a:t>их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судьба, как </a:t>
            </a:r>
            <a:r>
              <a:rPr lang="ru-RU" b="1" dirty="0">
                <a:solidFill>
                  <a:srgbClr val="FF0000"/>
                </a:solidFill>
              </a:rPr>
              <a:t>бы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ни сложилась </a:t>
            </a:r>
            <a:r>
              <a:rPr lang="ru-RU" b="1" dirty="0">
                <a:solidFill>
                  <a:srgbClr val="FF0000"/>
                </a:solidFill>
              </a:rPr>
              <a:t>их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жизнь, </a:t>
            </a:r>
            <a:r>
              <a:rPr lang="ru-RU" b="1" dirty="0">
                <a:solidFill>
                  <a:srgbClr val="FF0000"/>
                </a:solidFill>
              </a:rPr>
              <a:t>оно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не исчезает, помогает перенести многие трудности. </a:t>
            </a:r>
          </a:p>
          <a:p>
            <a:pPr algn="just"/>
            <a:r>
              <a:rPr lang="ru-RU" b="1" dirty="0">
                <a:solidFill>
                  <a:srgbClr val="00B050"/>
                </a:solidFill>
              </a:rPr>
              <a:t>   Как </a:t>
            </a:r>
            <a:r>
              <a:rPr lang="ru-RU" b="1" dirty="0">
                <a:solidFill>
                  <a:srgbClr val="002060"/>
                </a:solidFill>
              </a:rPr>
              <a:t>чувство любви к </a:t>
            </a:r>
            <a:r>
              <a:rPr lang="ru-RU" b="1" dirty="0">
                <a:solidFill>
                  <a:srgbClr val="FF0000"/>
                </a:solidFill>
              </a:rPr>
              <a:t>родине</a:t>
            </a:r>
            <a:r>
              <a:rPr lang="ru-RU" b="1" dirty="0">
                <a:solidFill>
                  <a:srgbClr val="002060"/>
                </a:solidFill>
              </a:rPr>
              <a:t> зарождается в </a:t>
            </a:r>
            <a:r>
              <a:rPr lang="ru-RU" b="1" dirty="0">
                <a:solidFill>
                  <a:srgbClr val="FF0000"/>
                </a:solidFill>
              </a:rPr>
              <a:t>сердце человека</a:t>
            </a:r>
            <a:r>
              <a:rPr lang="ru-RU" b="1" dirty="0">
                <a:solidFill>
                  <a:srgbClr val="002060"/>
                </a:solidFill>
              </a:rPr>
              <a:t>? Вот вопрос, которы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-RU" b="1" dirty="0">
                <a:solidFill>
                  <a:srgbClr val="002060"/>
                </a:solidFill>
              </a:rPr>
              <a:t> привлек внимание </a:t>
            </a:r>
            <a:r>
              <a:rPr lang="ru-RU" b="1" dirty="0">
                <a:solidFill>
                  <a:srgbClr val="FF0000"/>
                </a:solidFill>
              </a:rPr>
              <a:t>К.Г. Паустовского, а вместе с ним и читателей его произведения. </a:t>
            </a:r>
          </a:p>
          <a:p>
            <a:pPr algn="just"/>
            <a:r>
              <a:rPr lang="ru-RU" b="1" dirty="0">
                <a:solidFill>
                  <a:srgbClr val="FF0000"/>
                </a:solidFill>
              </a:rPr>
              <a:t>   Он очень значим сегодня, в</a:t>
            </a:r>
            <a:r>
              <a:rPr lang="ru-RU" b="1" dirty="0">
                <a:solidFill>
                  <a:srgbClr val="002060"/>
                </a:solidFill>
              </a:rPr>
              <a:t>едь чувство </a:t>
            </a:r>
            <a:r>
              <a:rPr lang="ru-RU" b="1" dirty="0">
                <a:solidFill>
                  <a:srgbClr val="FF0000"/>
                </a:solidFill>
              </a:rPr>
              <a:t>родины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присуще далеко не всем нашим современникам,  а оно может наполнить жизнь новым,  высоким смыслом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   В </a:t>
            </a:r>
            <a:r>
              <a:rPr lang="ru-RU" b="1" dirty="0">
                <a:solidFill>
                  <a:srgbClr val="FF0000"/>
                </a:solidFill>
              </a:rPr>
              <a:t>начале повествования герой,  художник Берг,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не </a:t>
            </a:r>
            <a:r>
              <a:rPr lang="ru-RU" b="1" dirty="0" smtClean="0">
                <a:solidFill>
                  <a:srgbClr val="FF0000"/>
                </a:solidFill>
              </a:rPr>
              <a:t>испытывает </a:t>
            </a:r>
            <a:r>
              <a:rPr lang="ru-RU" b="1" dirty="0">
                <a:solidFill>
                  <a:srgbClr val="FF0000"/>
                </a:solidFill>
              </a:rPr>
              <a:t>чувства родины и даже иронизирует над теми,  кто произносит высокие слова в ее честь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Оттого</a:t>
            </a:r>
            <a:r>
              <a:rPr lang="ru-RU" b="1" dirty="0" smtClean="0">
                <a:solidFill>
                  <a:srgbClr val="FF0000"/>
                </a:solidFill>
              </a:rPr>
              <a:t>, наверное,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и </a:t>
            </a:r>
            <a:r>
              <a:rPr lang="ru-RU" b="1" dirty="0">
                <a:solidFill>
                  <a:srgbClr val="FF0000"/>
                </a:solidFill>
              </a:rPr>
              <a:t>«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не получаются у него пейзажи</a:t>
            </a:r>
            <a:r>
              <a:rPr lang="ru-RU" b="1" dirty="0" smtClean="0">
                <a:solidFill>
                  <a:srgbClr val="FF0000"/>
                </a:solidFill>
              </a:rPr>
              <a:t>»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ru-RU" b="1" dirty="0" smtClean="0">
                <a:solidFill>
                  <a:srgbClr val="FF0000"/>
                </a:solidFill>
              </a:rPr>
              <a:t>Однако </a:t>
            </a:r>
            <a:r>
              <a:rPr lang="ru-RU" b="1" dirty="0">
                <a:solidFill>
                  <a:srgbClr val="FF0000"/>
                </a:solidFill>
              </a:rPr>
              <a:t>неожиданно для себя самого он </a:t>
            </a:r>
            <a:r>
              <a:rPr lang="ru-RU" b="1" dirty="0" smtClean="0">
                <a:solidFill>
                  <a:srgbClr val="FF0000"/>
                </a:solidFill>
              </a:rPr>
              <a:t>обретает это чувство,  когда, по приглашению художника Ярцева, </a:t>
            </a:r>
            <a:r>
              <a:rPr lang="ru-RU" b="1" dirty="0">
                <a:solidFill>
                  <a:srgbClr val="FF0000"/>
                </a:solidFill>
              </a:rPr>
              <a:t>уезжает в глухое место и целый месяц живет у озера, </a:t>
            </a:r>
            <a:r>
              <a:rPr lang="ru-RU" b="1" dirty="0" smtClean="0">
                <a:solidFill>
                  <a:srgbClr val="FF0000"/>
                </a:solidFill>
              </a:rPr>
              <a:t>часами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леж</a:t>
            </a:r>
            <a:r>
              <a:rPr lang="ru-RU" b="1" dirty="0">
                <a:solidFill>
                  <a:srgbClr val="FF0000"/>
                </a:solidFill>
              </a:rPr>
              <a:t>а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на поляне, с любопытством разглядывая цветы и травы, </a:t>
            </a:r>
            <a:r>
              <a:rPr lang="ru-RU" b="1" dirty="0">
                <a:solidFill>
                  <a:srgbClr val="FF0000"/>
                </a:solidFill>
              </a:rPr>
              <a:t>вглядываясь,  вслушиваясь в незатейливые черты осеннего леса, </a:t>
            </a:r>
            <a:r>
              <a:rPr lang="ru-RU" b="1" dirty="0" smtClean="0">
                <a:solidFill>
                  <a:srgbClr val="FF0000"/>
                </a:solidFill>
              </a:rPr>
              <a:t>наблюдая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улетающих птиц. </a:t>
            </a:r>
            <a:r>
              <a:rPr lang="ru-RU" b="1" dirty="0">
                <a:solidFill>
                  <a:srgbClr val="FF0000"/>
                </a:solidFill>
              </a:rPr>
              <a:t>Он мало </a:t>
            </a:r>
            <a:r>
              <a:rPr lang="ru-RU" b="1" dirty="0" smtClean="0">
                <a:solidFill>
                  <a:srgbClr val="FF0000"/>
                </a:solidFill>
              </a:rPr>
              <a:t>говорит,  </a:t>
            </a:r>
            <a:r>
              <a:rPr lang="ru-RU" b="1" dirty="0">
                <a:solidFill>
                  <a:srgbClr val="FF0000"/>
                </a:solidFill>
              </a:rPr>
              <a:t>не </a:t>
            </a:r>
            <a:r>
              <a:rPr lang="ru-RU" b="1" dirty="0" smtClean="0">
                <a:solidFill>
                  <a:srgbClr val="FF0000"/>
                </a:solidFill>
              </a:rPr>
              <a:t>работает, но его внешнее бездействие сопровождается внутренней работой.  </a:t>
            </a:r>
            <a:r>
              <a:rPr lang="ru-RU" b="1" dirty="0">
                <a:solidFill>
                  <a:srgbClr val="FF0000"/>
                </a:solidFill>
              </a:rPr>
              <a:t>Именно тогда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«Берг впервые почувствовал глупую обиду: журавли показались ему предателями», </a:t>
            </a:r>
            <a:r>
              <a:rPr lang="ru-RU" b="1" dirty="0">
                <a:solidFill>
                  <a:srgbClr val="FF0000"/>
                </a:solidFill>
              </a:rPr>
              <a:t>как и художник Ярцев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. Ведь </a:t>
            </a:r>
            <a:r>
              <a:rPr lang="ru-RU" b="1" dirty="0">
                <a:solidFill>
                  <a:srgbClr val="FF0000"/>
                </a:solidFill>
              </a:rPr>
              <a:t>они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покидали </a:t>
            </a:r>
            <a:r>
              <a:rPr lang="ru-RU" b="1" strike="sngStrike" dirty="0">
                <a:solidFill>
                  <a:schemeClr val="accent1">
                    <a:lumMod val="50000"/>
                  </a:schemeClr>
                </a:solidFill>
              </a:rPr>
              <a:t>родную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землю,  </a:t>
            </a:r>
            <a:r>
              <a:rPr lang="ru-RU" b="1" dirty="0">
                <a:solidFill>
                  <a:srgbClr val="FF0000"/>
                </a:solidFill>
              </a:rPr>
              <a:t>ставшую для Берга родной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ru-RU" dirty="0"/>
              <a:t> </a:t>
            </a:r>
            <a:r>
              <a:rPr lang="ru-RU" b="1" dirty="0">
                <a:solidFill>
                  <a:srgbClr val="FF0000"/>
                </a:solidFill>
              </a:rPr>
              <a:t>По-видимому, раньше герою не хватало желания или возможности, отрешившись от всего суетного,  сосредоточившись, всем сердцем войти в мир родной природы. Любовь не терпит суеты. Она требует неспешного, долгого общения душами.</a:t>
            </a:r>
          </a:p>
          <a:p>
            <a:pPr algn="just"/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180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68738" y="1917511"/>
            <a:ext cx="810677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Позиция автора ясна и понятна. Он считает, что чувство родины должно быть у каждого из нас. Ведь оно делает жизнь прекрасной.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54454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2138" y="493046"/>
            <a:ext cx="85025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00B050"/>
                </a:solidFill>
              </a:rPr>
              <a:t>Как </a:t>
            </a:r>
            <a:r>
              <a:rPr lang="ru-RU" sz="2400" b="1" dirty="0">
                <a:solidFill>
                  <a:srgbClr val="002060"/>
                </a:solidFill>
              </a:rPr>
              <a:t>чувство любви к </a:t>
            </a:r>
            <a:r>
              <a:rPr lang="ru-RU" sz="2400" b="1" dirty="0">
                <a:solidFill>
                  <a:srgbClr val="FF0000"/>
                </a:solidFill>
              </a:rPr>
              <a:t>родине</a:t>
            </a:r>
            <a:r>
              <a:rPr lang="ru-RU" sz="2400" b="1" dirty="0">
                <a:solidFill>
                  <a:srgbClr val="002060"/>
                </a:solidFill>
              </a:rPr>
              <a:t> зарождается в </a:t>
            </a:r>
            <a:r>
              <a:rPr lang="ru-RU" sz="2400" b="1" dirty="0">
                <a:solidFill>
                  <a:srgbClr val="FF0000"/>
                </a:solidFill>
              </a:rPr>
              <a:t>сердце человека</a:t>
            </a:r>
            <a:r>
              <a:rPr lang="ru-RU" sz="2400" b="1" dirty="0">
                <a:solidFill>
                  <a:srgbClr val="002060"/>
                </a:solidFill>
              </a:rPr>
              <a:t>? Вот вопрос, которы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-RU" sz="2400" b="1" dirty="0">
                <a:solidFill>
                  <a:srgbClr val="002060"/>
                </a:solidFill>
              </a:rPr>
              <a:t> привлек внимание </a:t>
            </a:r>
            <a:r>
              <a:rPr lang="ru-RU" sz="2400" b="1" dirty="0">
                <a:solidFill>
                  <a:srgbClr val="FF0000"/>
                </a:solidFill>
              </a:rPr>
              <a:t>К.Г. Паустовского, а вместе с ним и читателей его произведения.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7672" y="4428699"/>
            <a:ext cx="810677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Позиция автора ясна и понятна. Он считает, что чувство родины должно быть у каждого из нас. Ведь оно делает жизнь прекрасной.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7672" y="1904095"/>
            <a:ext cx="82091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FF0000"/>
                </a:solidFill>
              </a:rPr>
              <a:t>По-видимому, раньше герою не хватало желания или возможности, отрешившись от всего суетного,  сосредоточившись, всем сердцем войти в мир родной природы. Любовь не терпит суеты. Она требует неспешного, долгого общения душами</a:t>
            </a:r>
            <a:r>
              <a:rPr lang="ru-RU" sz="2400" b="1" dirty="0" smtClean="0">
                <a:solidFill>
                  <a:srgbClr val="FF0000"/>
                </a:solidFill>
              </a:rPr>
              <a:t>.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916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0377" y="1057933"/>
            <a:ext cx="8209128" cy="37856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FF0000"/>
                </a:solidFill>
              </a:rPr>
              <a:t>    </a:t>
            </a:r>
          </a:p>
          <a:p>
            <a:pPr algn="just"/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  По-видимому</a:t>
            </a:r>
            <a:r>
              <a:rPr lang="ru-RU" sz="2400" b="1" dirty="0">
                <a:solidFill>
                  <a:srgbClr val="FF0000"/>
                </a:solidFill>
              </a:rPr>
              <a:t>, раньше герою не хватало желания или возможности, отрешившись от всего суетного,  сосредоточившись, всем сердцем войти в мир родной природы. Любовь не терпит суеты. Она требует неспешного, долгого общения душами</a:t>
            </a:r>
            <a:r>
              <a:rPr lang="ru-RU" sz="2400" b="1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ru-RU" sz="2400" b="1" dirty="0" smtClean="0">
                <a:solidFill>
                  <a:srgbClr val="FF0000"/>
                </a:solidFill>
              </a:rPr>
              <a:t>    </a:t>
            </a:r>
            <a:r>
              <a:rPr lang="ru-RU" sz="2400" b="1" dirty="0" smtClean="0">
                <a:solidFill>
                  <a:srgbClr val="00B050"/>
                </a:solidFill>
              </a:rPr>
              <a:t>Когда человек настраивает свою душу на эту тонкую волну проникновения в чужое, оно и становится родным, такова главная мысль произведения К.Г. Паустовского.</a:t>
            </a:r>
            <a:endParaRPr lang="ru-RU" sz="2400" b="1" dirty="0">
              <a:solidFill>
                <a:srgbClr val="00B050"/>
              </a:solidFill>
            </a:endParaRPr>
          </a:p>
          <a:p>
            <a:pPr algn="just"/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98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2263" y="66874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ИТОГОВОЕ РЕДАКТИРОВАНИЕ («ВЫЛАВЛИВАЕМ БЛОХ»):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36728" y="1414649"/>
            <a:ext cx="8325135" cy="47089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      </a:t>
            </a:r>
            <a:r>
              <a:rPr lang="ru-RU" sz="2000" b="1" dirty="0" smtClean="0"/>
              <a:t>Что </a:t>
            </a:r>
            <a:r>
              <a:rPr lang="ru-RU" sz="2000" b="1" dirty="0"/>
              <a:t>такое хороший писатель? Хороший переводчик? Хороший педагог? Что же то главное, что отличает высокую духовную наполненность деятельности от простого механического профессионализма?</a:t>
            </a:r>
          </a:p>
          <a:p>
            <a:pPr algn="just"/>
            <a:r>
              <a:rPr lang="ru-RU" sz="2000" b="1" dirty="0" smtClean="0"/>
              <a:t>      Над </a:t>
            </a:r>
            <a:r>
              <a:rPr lang="ru-RU" sz="2000" b="1" dirty="0"/>
              <a:t>этим размышляет автор текста С. </a:t>
            </a:r>
            <a:r>
              <a:rPr lang="ru-RU" sz="2000" b="1" dirty="0" err="1"/>
              <a:t>Сивоконь</a:t>
            </a:r>
            <a:r>
              <a:rPr lang="ru-RU" sz="2000" b="1" dirty="0"/>
              <a:t>. Он поднимает проблему роли духовной </a:t>
            </a:r>
            <a:r>
              <a:rPr lang="ru-RU" sz="2000" b="1" dirty="0" err="1" smtClean="0"/>
              <a:t>самоотвержености</a:t>
            </a:r>
            <a:r>
              <a:rPr lang="ru-RU" sz="2000" b="1" dirty="0" smtClean="0"/>
              <a:t> </a:t>
            </a:r>
            <a:r>
              <a:rPr lang="ru-RU" sz="2000" b="1" dirty="0"/>
              <a:t>в любом человеческом призвании. На примере жизни Самуила Яковлевича Маршака, которого весь мир </a:t>
            </a:r>
            <a:r>
              <a:rPr lang="ru-RU" sz="2000" b="1" dirty="0" smtClean="0"/>
              <a:t>знает, </a:t>
            </a:r>
            <a:r>
              <a:rPr lang="ru-RU" sz="2000" b="1" dirty="0"/>
              <a:t>как талантливого переводчика, педагога и поэта, раскрывается эта проблема.</a:t>
            </a:r>
          </a:p>
          <a:p>
            <a:pPr algn="just"/>
            <a:r>
              <a:rPr lang="ru-RU" sz="2000" b="1" dirty="0" smtClean="0"/>
              <a:t>    Автор </a:t>
            </a:r>
            <a:r>
              <a:rPr lang="ru-RU" sz="2000" b="1" dirty="0"/>
              <a:t>пишет о том, что к Маршаку, детскому классику, тянулись такие творцы, как М. Горький, В. Маяковский, М. Цветаева, А. Ахматова. Его неоспоримый талант подчеркивала великая самоотдача, об одном из проявлений </a:t>
            </a:r>
            <a:r>
              <a:rPr lang="ru-RU" sz="2000" b="1" dirty="0" smtClean="0"/>
              <a:t>которой, </a:t>
            </a:r>
            <a:r>
              <a:rPr lang="ru-RU" sz="2000" b="1" dirty="0"/>
              <a:t>поведал миру Борис Полевой. Человек, на смертном одре способный помнить и переживать о журнале, о читателях – непостижимого величия человек</a:t>
            </a:r>
            <a:r>
              <a:rPr lang="ru-RU" sz="2000" b="1" dirty="0" smtClean="0"/>
              <a:t>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042240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785" y="882387"/>
            <a:ext cx="8325135" cy="47089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      </a:t>
            </a:r>
            <a:r>
              <a:rPr lang="ru-RU" sz="2000" b="1" dirty="0" smtClean="0"/>
              <a:t>Что </a:t>
            </a:r>
            <a:r>
              <a:rPr lang="ru-RU" sz="2000" b="1" dirty="0"/>
              <a:t>такое хороший писатель? Хороший переводчик? Хороший педагог? Что же то главное, что отличает высокую духовную наполненность деятельности от </a:t>
            </a:r>
            <a:r>
              <a:rPr lang="ru-RU" sz="2000" b="1" dirty="0" smtClean="0"/>
              <a:t>прост</a:t>
            </a:r>
            <a:r>
              <a:rPr lang="ru-RU" sz="2000" b="1" dirty="0" smtClean="0">
                <a:solidFill>
                  <a:srgbClr val="FF0000"/>
                </a:solidFill>
              </a:rPr>
              <a:t>ого, </a:t>
            </a:r>
            <a:r>
              <a:rPr lang="ru-RU" sz="2000" b="1" dirty="0"/>
              <a:t>механического профессионализма?</a:t>
            </a:r>
          </a:p>
          <a:p>
            <a:pPr algn="just"/>
            <a:r>
              <a:rPr lang="ru-RU" sz="2000" b="1" dirty="0" smtClean="0"/>
              <a:t>      Над </a:t>
            </a:r>
            <a:r>
              <a:rPr lang="ru-RU" sz="2000" b="1" dirty="0"/>
              <a:t>этим размышляет автор текста С. </a:t>
            </a:r>
            <a:r>
              <a:rPr lang="ru-RU" sz="2000" b="1" dirty="0" err="1"/>
              <a:t>Сивоконь</a:t>
            </a:r>
            <a:r>
              <a:rPr lang="ru-RU" sz="2000" b="1" dirty="0"/>
              <a:t>. Он поднимает проблему роли духовной </a:t>
            </a:r>
            <a:r>
              <a:rPr lang="ru-RU" sz="2000" b="1" dirty="0" smtClean="0"/>
              <a:t>самоотверж</a:t>
            </a:r>
            <a:r>
              <a:rPr lang="ru-RU" sz="2000" b="1" dirty="0" smtClean="0">
                <a:solidFill>
                  <a:srgbClr val="FF0000"/>
                </a:solidFill>
              </a:rPr>
              <a:t>енно</a:t>
            </a:r>
            <a:r>
              <a:rPr lang="ru-RU" sz="2000" b="1" dirty="0" smtClean="0"/>
              <a:t>сти </a:t>
            </a:r>
            <a:r>
              <a:rPr lang="ru-RU" sz="2000" b="1" dirty="0"/>
              <a:t>в любом человеческом призвании. На примере жизни Самуила Яковлевича Маршака, которого весь мир </a:t>
            </a:r>
            <a:r>
              <a:rPr lang="ru-RU" sz="2000" b="1" dirty="0" smtClean="0">
                <a:solidFill>
                  <a:srgbClr val="FF0000"/>
                </a:solidFill>
              </a:rPr>
              <a:t>знает </a:t>
            </a:r>
            <a:r>
              <a:rPr lang="ru-RU" sz="2000" b="1" dirty="0">
                <a:solidFill>
                  <a:srgbClr val="FF0000"/>
                </a:solidFill>
              </a:rPr>
              <a:t>как </a:t>
            </a:r>
            <a:r>
              <a:rPr lang="ru-RU" sz="2000" b="1" dirty="0"/>
              <a:t>талантливого переводчика, педагога и поэта, раскрывается эта проблема.</a:t>
            </a:r>
          </a:p>
          <a:p>
            <a:pPr algn="just"/>
            <a:r>
              <a:rPr lang="ru-RU" sz="2000" b="1" dirty="0" smtClean="0"/>
              <a:t>    Автор </a:t>
            </a:r>
            <a:r>
              <a:rPr lang="ru-RU" sz="2000" b="1" dirty="0"/>
              <a:t>пишет о том, что </a:t>
            </a:r>
            <a:r>
              <a:rPr lang="ru-RU" sz="2000" b="1" dirty="0" smtClean="0"/>
              <a:t>к </a:t>
            </a:r>
            <a:r>
              <a:rPr lang="ru-RU" sz="2000" b="1" dirty="0" smtClean="0">
                <a:solidFill>
                  <a:srgbClr val="FF0000"/>
                </a:solidFill>
              </a:rPr>
              <a:t>С. </a:t>
            </a:r>
            <a:r>
              <a:rPr lang="ru-RU" sz="2000" b="1" dirty="0"/>
              <a:t>Маршаку, детскому классику, тянулись такие творцы, как М. Горький, В. Маяковский, М. Цветаева, А. Ахматова. Его неоспоримый талант </a:t>
            </a:r>
            <a:r>
              <a:rPr lang="ru-RU" sz="2000" b="1" strike="sngStrike" dirty="0"/>
              <a:t>подчеркивала</a:t>
            </a:r>
            <a:r>
              <a:rPr lang="ru-RU" sz="2000" b="1" dirty="0"/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сопровождала</a:t>
            </a:r>
            <a:r>
              <a:rPr lang="ru-RU" sz="2000" b="1" dirty="0" smtClean="0"/>
              <a:t> великая </a:t>
            </a:r>
            <a:r>
              <a:rPr lang="ru-RU" sz="2000" b="1" dirty="0"/>
              <a:t>самоотдача, об одном из проявлений </a:t>
            </a:r>
            <a:r>
              <a:rPr lang="ru-RU" sz="2000" b="1" dirty="0" smtClean="0">
                <a:solidFill>
                  <a:srgbClr val="FF0000"/>
                </a:solidFill>
              </a:rPr>
              <a:t>которой</a:t>
            </a:r>
            <a:r>
              <a:rPr lang="ru-RU" sz="2000" b="1" dirty="0" smtClean="0"/>
              <a:t> </a:t>
            </a:r>
            <a:r>
              <a:rPr lang="ru-RU" sz="2000" b="1" dirty="0"/>
              <a:t>поведал миру Борис Полевой. Человек, на смертном одре способный помнить и переживать о журнале, о читателях – непостижимого величия человек</a:t>
            </a:r>
            <a:r>
              <a:rPr lang="ru-RU" sz="2000" b="1" dirty="0" smtClean="0"/>
              <a:t>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582492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82140" y="1192189"/>
            <a:ext cx="8338781" cy="52629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742950" indent="-742950">
              <a:buAutoNum type="arabicPeriod"/>
            </a:pPr>
            <a:r>
              <a:rPr lang="ru-RU" sz="2800" b="1" dirty="0" smtClean="0">
                <a:solidFill>
                  <a:srgbClr val="0070C0"/>
                </a:solidFill>
              </a:rPr>
              <a:t>ОЗНАКОМИТЕЛЬНОЕ ЧТЕНИЕ ИСХОДНОГО ТЕКСТА</a:t>
            </a:r>
          </a:p>
          <a:p>
            <a:pPr marL="742950" indent="-742950">
              <a:buAutoNum type="arabicPeriod"/>
            </a:pPr>
            <a:r>
              <a:rPr lang="ru-RU" sz="2800" b="1" dirty="0" smtClean="0">
                <a:solidFill>
                  <a:srgbClr val="0070C0"/>
                </a:solidFill>
              </a:rPr>
              <a:t>ВДУМЧИВОЕ (МЕДЛЕННОЕ) ЧТЕНИЕ ИСХОДНОГО ТЕКСТА</a:t>
            </a:r>
          </a:p>
          <a:p>
            <a:pPr marL="742950" indent="-742950">
              <a:buAutoNum type="arabicPeriod"/>
            </a:pPr>
            <a:r>
              <a:rPr lang="ru-RU" sz="2800" b="1" dirty="0" smtClean="0">
                <a:solidFill>
                  <a:srgbClr val="0070C0"/>
                </a:solidFill>
              </a:rPr>
              <a:t>ФОРМУЛИРОВКА ОДНОЙ ИЗ ПРОБЛЕМ</a:t>
            </a:r>
          </a:p>
          <a:p>
            <a:pPr marL="742950" indent="-742950">
              <a:buAutoNum type="arabicPeriod"/>
            </a:pPr>
            <a:r>
              <a:rPr lang="ru-RU" sz="2800" b="1" dirty="0" smtClean="0">
                <a:solidFill>
                  <a:srgbClr val="0070C0"/>
                </a:solidFill>
              </a:rPr>
              <a:t>КОММЕНТАРИЙ ДАННОЙ ПРОБЛЕМЫ</a:t>
            </a:r>
          </a:p>
          <a:p>
            <a:pPr marL="742950" indent="-742950">
              <a:buAutoNum type="arabicPeriod"/>
            </a:pPr>
            <a:r>
              <a:rPr lang="ru-RU" sz="2800" b="1" dirty="0" smtClean="0">
                <a:solidFill>
                  <a:srgbClr val="0070C0"/>
                </a:solidFill>
              </a:rPr>
              <a:t>ФОРМУЛИРОВКА ПОЗИЦИИ АВТОРА</a:t>
            </a:r>
          </a:p>
          <a:p>
            <a:pPr marL="742950" indent="-742950">
              <a:buAutoNum type="arabicPeriod"/>
            </a:pPr>
            <a:r>
              <a:rPr lang="ru-RU" sz="2800" b="1" dirty="0" smtClean="0">
                <a:solidFill>
                  <a:srgbClr val="0070C0"/>
                </a:solidFill>
              </a:rPr>
              <a:t>ФОРМУЛИРОВКА ПОЗИЦИИ ПИШУЩЕГО  </a:t>
            </a:r>
          </a:p>
          <a:p>
            <a:r>
              <a:rPr lang="ru-RU" sz="2800" b="1" dirty="0">
                <a:solidFill>
                  <a:srgbClr val="0070C0"/>
                </a:solidFill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</a:rPr>
              <a:t>         И АРГУМЕНТЫ</a:t>
            </a:r>
          </a:p>
          <a:p>
            <a:r>
              <a:rPr lang="ru-RU" sz="2800" b="1" dirty="0" smtClean="0">
                <a:solidFill>
                  <a:srgbClr val="0070C0"/>
                </a:solidFill>
              </a:rPr>
              <a:t>7.       НАПИСАНИЕ ЦЕЛОСТНОГО ТЕКСТА СОЧИНЕНИЯ</a:t>
            </a:r>
          </a:p>
          <a:p>
            <a:pPr marL="514350" indent="-514350">
              <a:buAutoNum type="arabicPeriod" startAt="8"/>
            </a:pPr>
            <a:r>
              <a:rPr lang="ru-RU" sz="2800" b="1" dirty="0" smtClean="0">
                <a:solidFill>
                  <a:srgbClr val="0070C0"/>
                </a:solidFill>
              </a:rPr>
              <a:t>    ПРИЕМЫ </a:t>
            </a:r>
            <a:r>
              <a:rPr lang="ru-RU" sz="2800" b="1" dirty="0" smtClean="0">
                <a:solidFill>
                  <a:srgbClr val="0070C0"/>
                </a:solidFill>
              </a:rPr>
              <a:t>ВСТУПЛЕНИЙ И </a:t>
            </a:r>
            <a:r>
              <a:rPr lang="ru-RU" sz="2800" b="1" dirty="0" smtClean="0">
                <a:solidFill>
                  <a:srgbClr val="0070C0"/>
                </a:solidFill>
              </a:rPr>
              <a:t>ЗАКЛЮЧЕНИЙ</a:t>
            </a:r>
          </a:p>
          <a:p>
            <a:pPr marL="742950" indent="-742950">
              <a:buAutoNum type="arabicPeriod" startAt="8"/>
            </a:pPr>
            <a:r>
              <a:rPr lang="ru-RU" sz="2800" b="1" dirty="0" smtClean="0">
                <a:solidFill>
                  <a:srgbClr val="FF0000"/>
                </a:solidFill>
              </a:rPr>
              <a:t>РЕДАКТИРОВАНИЕ И ПРОВЕРКА СОЧИНЕНИЯ</a:t>
            </a:r>
            <a:endParaRPr lang="ru-RU" sz="2800" b="1" dirty="0" smtClean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05469" y="573206"/>
            <a:ext cx="7301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В ПРОГРАММЕ ПРЕДЫДУЩИХ ВЕБИНАРОВ: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47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2137" y="246773"/>
            <a:ext cx="8338782" cy="61093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 </a:t>
            </a:r>
            <a:r>
              <a:rPr lang="ru-RU" sz="2000" dirty="0" smtClean="0"/>
              <a:t>  </a:t>
            </a:r>
            <a:r>
              <a:rPr lang="ru-RU" sz="2300" b="1" dirty="0" smtClean="0"/>
              <a:t>Автор </a:t>
            </a:r>
            <a:r>
              <a:rPr lang="ru-RU" sz="2300" b="1" dirty="0"/>
              <a:t>приходит к мнению, что главная составляющая таланта – любовь. К людям, к своему делу. В пример приводятся «знаменитые </a:t>
            </a:r>
            <a:r>
              <a:rPr lang="ru-RU" sz="2300" b="1" dirty="0" err="1"/>
              <a:t>маршаковские</a:t>
            </a:r>
            <a:r>
              <a:rPr lang="ru-RU" sz="2300" b="1" dirty="0"/>
              <a:t> беседы».</a:t>
            </a:r>
          </a:p>
          <a:p>
            <a:pPr algn="just"/>
            <a:r>
              <a:rPr lang="ru-RU" sz="2300" b="1" dirty="0" smtClean="0"/>
              <a:t>    С </a:t>
            </a:r>
            <a:r>
              <a:rPr lang="ru-RU" sz="2300" b="1" dirty="0"/>
              <a:t>позицией автора нельзя не согласиться. Именно любовь к людям и своему назначению рождает </a:t>
            </a:r>
            <a:r>
              <a:rPr lang="ru-RU" sz="2300" b="1" dirty="0" smtClean="0"/>
              <a:t>поистине талантливых </a:t>
            </a:r>
            <a:r>
              <a:rPr lang="ru-RU" sz="2300" b="1" dirty="0"/>
              <a:t>людей. Примеры этого можно </a:t>
            </a:r>
            <a:r>
              <a:rPr lang="ru-RU" sz="2300" b="1" dirty="0" smtClean="0"/>
              <a:t>найти, </a:t>
            </a:r>
            <a:r>
              <a:rPr lang="ru-RU" sz="2300" b="1" dirty="0"/>
              <a:t>и среди великих писателей, и среди талантливых людей других профессий.</a:t>
            </a:r>
          </a:p>
          <a:p>
            <a:pPr algn="just"/>
            <a:r>
              <a:rPr lang="ru-RU" sz="2300" b="1" dirty="0" smtClean="0"/>
              <a:t> </a:t>
            </a:r>
            <a:r>
              <a:rPr lang="ru-RU" sz="2300" b="1" dirty="0"/>
              <a:t>Например, Лев Николаевич Толстой на весь мир известен своей любовью к людям. Все его произведения пронизаны мыслями об отечестве и народе. Толстой поддерживал издательство «Посредник», которое ставило своей целью распространение в народе книг, способствующих просвещению. Особенно близкий к данному тексту пример его любви к людям – поместье Ясная Поляна, ставшее местом паломничества людей из самых дальних уголков России и других стран. Для каждого Лев Николаевич находил время, слово</a:t>
            </a:r>
            <a:r>
              <a:rPr lang="ru-RU" sz="2300" b="1" dirty="0" smtClean="0"/>
              <a:t>.</a:t>
            </a:r>
            <a:endParaRPr lang="ru-RU" sz="2300" b="1" dirty="0"/>
          </a:p>
        </p:txBody>
      </p:sp>
    </p:spTree>
    <p:extLst>
      <p:ext uri="{BB962C8B-B14F-4D97-AF65-F5344CB8AC3E}">
        <p14:creationId xmlns:p14="http://schemas.microsoft.com/office/powerpoint/2010/main" val="1291618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2137" y="246773"/>
            <a:ext cx="8338782" cy="61093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 </a:t>
            </a:r>
            <a:r>
              <a:rPr lang="ru-RU" sz="2300" b="1" dirty="0"/>
              <a:t>Автор приходит к мнению, что главная составляющая таланта – любовь. К людям, к своему делу. </a:t>
            </a:r>
            <a:r>
              <a:rPr lang="ru-RU" sz="2300" b="1" strike="sngStrike" dirty="0"/>
              <a:t>В пример приводятся «знаменитые </a:t>
            </a:r>
            <a:r>
              <a:rPr lang="ru-RU" sz="2300" b="1" strike="sngStrike" dirty="0" err="1"/>
              <a:t>маршаковские</a:t>
            </a:r>
            <a:r>
              <a:rPr lang="ru-RU" sz="2300" b="1" strike="sngStrike" dirty="0"/>
              <a:t> беседы».</a:t>
            </a:r>
          </a:p>
          <a:p>
            <a:pPr algn="just"/>
            <a:r>
              <a:rPr lang="ru-RU" sz="2300" b="1" dirty="0" smtClean="0"/>
              <a:t>С </a:t>
            </a:r>
            <a:r>
              <a:rPr lang="ru-RU" sz="2300" b="1" dirty="0"/>
              <a:t>позицией автора нельзя не согласиться. Именно любовь к людям и своему назначению рождает поистине талантливых людей. Примеры этого можно </a:t>
            </a:r>
            <a:r>
              <a:rPr lang="ru-RU" sz="2300" b="1" dirty="0" smtClean="0">
                <a:solidFill>
                  <a:srgbClr val="FF0000"/>
                </a:solidFill>
              </a:rPr>
              <a:t>найти </a:t>
            </a:r>
            <a:r>
              <a:rPr lang="ru-RU" sz="2300" b="1" dirty="0">
                <a:solidFill>
                  <a:srgbClr val="FF0000"/>
                </a:solidFill>
              </a:rPr>
              <a:t>и </a:t>
            </a:r>
            <a:r>
              <a:rPr lang="ru-RU" sz="2300" b="1" dirty="0"/>
              <a:t>среди великих писателей, и среди талантливых людей других профессий.</a:t>
            </a:r>
          </a:p>
          <a:p>
            <a:pPr algn="just"/>
            <a:r>
              <a:rPr lang="ru-RU" sz="2300" b="1" dirty="0" smtClean="0"/>
              <a:t> </a:t>
            </a:r>
            <a:r>
              <a:rPr lang="ru-RU" sz="2300" b="1" dirty="0" smtClean="0">
                <a:solidFill>
                  <a:srgbClr val="FF0000"/>
                </a:solidFill>
              </a:rPr>
              <a:t>Так, </a:t>
            </a:r>
            <a:r>
              <a:rPr lang="ru-RU" sz="2300" b="1" dirty="0"/>
              <a:t>Лев Николаевич Толстой </a:t>
            </a:r>
            <a:r>
              <a:rPr lang="ru-RU" sz="2300" b="1" strike="sngStrike" dirty="0"/>
              <a:t>на весь </a:t>
            </a:r>
            <a:r>
              <a:rPr lang="ru-RU" sz="2300" b="1" strike="sngStrike" dirty="0" smtClean="0"/>
              <a:t>мир </a:t>
            </a:r>
            <a:r>
              <a:rPr lang="ru-RU" sz="2300" b="1" dirty="0"/>
              <a:t> </a:t>
            </a:r>
            <a:r>
              <a:rPr lang="ru-RU" sz="2300" b="1" dirty="0" smtClean="0"/>
              <a:t>известен </a:t>
            </a:r>
            <a:r>
              <a:rPr lang="ru-RU" sz="2300" b="1" dirty="0"/>
              <a:t>своей любовью к людям. </a:t>
            </a:r>
            <a:r>
              <a:rPr lang="ru-RU" sz="2300" b="1" strike="sngStrike" dirty="0"/>
              <a:t>Все</a:t>
            </a:r>
            <a:r>
              <a:rPr lang="ru-RU" sz="2300" b="1" dirty="0"/>
              <a:t> </a:t>
            </a:r>
            <a:r>
              <a:rPr lang="ru-RU" sz="2300" b="1" dirty="0" smtClean="0"/>
              <a:t>Многие его </a:t>
            </a:r>
            <a:r>
              <a:rPr lang="ru-RU" sz="2300" b="1" dirty="0"/>
              <a:t>произведения пронизаны мыслями об отечестве и народе. Толстой поддерживал издательство «Посредник», которое ставило своей целью распространение в народе книг, способствующих просвещению. Особенно близкий к </a:t>
            </a:r>
            <a:r>
              <a:rPr lang="ru-RU" sz="2300" b="1" dirty="0" smtClean="0">
                <a:solidFill>
                  <a:srgbClr val="FF0000"/>
                </a:solidFill>
              </a:rPr>
              <a:t>содержанию</a:t>
            </a:r>
            <a:r>
              <a:rPr lang="ru-RU" sz="2300" b="1" dirty="0" smtClean="0"/>
              <a:t> данн</a:t>
            </a:r>
            <a:r>
              <a:rPr lang="ru-RU" sz="2300" b="1" dirty="0" smtClean="0">
                <a:solidFill>
                  <a:srgbClr val="FF0000"/>
                </a:solidFill>
              </a:rPr>
              <a:t>ого</a:t>
            </a:r>
            <a:r>
              <a:rPr lang="ru-RU" sz="2300" b="1" dirty="0" smtClean="0"/>
              <a:t> </a:t>
            </a:r>
            <a:r>
              <a:rPr lang="ru-RU" sz="2300" b="1" dirty="0"/>
              <a:t>тексту пример его любви к людям – поместье Ясная Поляна, ставшее местом паломничества людей из самых дальних уголков России и других стран. Для каждого Лев Николаевич находил время, слово</a:t>
            </a:r>
            <a:r>
              <a:rPr lang="ru-RU" sz="2300" b="1" dirty="0" smtClean="0"/>
              <a:t>.</a:t>
            </a:r>
            <a:endParaRPr lang="ru-RU" sz="2300" b="1" dirty="0"/>
          </a:p>
        </p:txBody>
      </p:sp>
    </p:spTree>
    <p:extLst>
      <p:ext uri="{BB962C8B-B14F-4D97-AF65-F5344CB8AC3E}">
        <p14:creationId xmlns:p14="http://schemas.microsoft.com/office/powerpoint/2010/main" val="21355201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1194" y="335342"/>
            <a:ext cx="8420670" cy="584775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   </a:t>
            </a:r>
            <a:r>
              <a:rPr lang="ru-RU" sz="2200" b="1" dirty="0"/>
              <a:t>Но С. Я. Маршак был не только литератором. Он много работал с детьми (в годы Первой мировой войны помогал детям-беженцам, организовал детские дома и детский театр). Можно говорить о </a:t>
            </a:r>
            <a:r>
              <a:rPr lang="ru-RU" sz="2200" b="1" dirty="0" smtClean="0"/>
              <a:t>Маршаке, </a:t>
            </a:r>
            <a:r>
              <a:rPr lang="ru-RU" sz="2200" b="1" dirty="0"/>
              <a:t>как о педагоге. И яркие примеры талантливых педагогов я могу найти в собственной жизни. </a:t>
            </a:r>
            <a:endParaRPr lang="ru-RU" sz="2200" b="1" dirty="0" smtClean="0"/>
          </a:p>
          <a:p>
            <a:pPr algn="just"/>
            <a:r>
              <a:rPr lang="ru-RU" sz="2200" b="1" dirty="0"/>
              <a:t> </a:t>
            </a:r>
            <a:r>
              <a:rPr lang="ru-RU" sz="2200" b="1" dirty="0" smtClean="0"/>
              <a:t>   В </a:t>
            </a:r>
            <a:r>
              <a:rPr lang="ru-RU" sz="2200" b="1" dirty="0"/>
              <a:t>старших классах я сменила </a:t>
            </a:r>
            <a:r>
              <a:rPr lang="ru-RU" sz="2200" b="1" dirty="0" smtClean="0"/>
              <a:t>школу </a:t>
            </a:r>
            <a:r>
              <a:rPr lang="ru-RU" sz="2200" b="1" dirty="0"/>
              <a:t>и меня поразил духовный огонь, горящий в моих новых учителях. Никогда мне не встречались такие самоотверженные, любящие педагоги, каждая лекция которых записывается до последнего слова! А после лекции всегда можно подойти к учителю и задать вопросы о самых разных вещах – религии, философии, просто жизни. И для каждого ученика у них найдется время, силы, участие. Любовь дает силы. Есть в них то «главное», что выделяет в тексте </a:t>
            </a:r>
            <a:r>
              <a:rPr lang="ru-RU" sz="2200" b="1" dirty="0" err="1"/>
              <a:t>Сивоконь</a:t>
            </a:r>
            <a:r>
              <a:rPr lang="ru-RU" sz="2200" b="1" dirty="0"/>
              <a:t> ‒ духовное призвание к </a:t>
            </a:r>
            <a:r>
              <a:rPr lang="ru-RU" sz="2200" b="1" dirty="0" err="1" smtClean="0"/>
              <a:t>избраной</a:t>
            </a:r>
            <a:r>
              <a:rPr lang="ru-RU" sz="2200" b="1" dirty="0" smtClean="0"/>
              <a:t> </a:t>
            </a:r>
            <a:r>
              <a:rPr lang="ru-RU" sz="2200" b="1" dirty="0"/>
              <a:t>деятельности.</a:t>
            </a:r>
          </a:p>
          <a:p>
            <a:pPr algn="just"/>
            <a:r>
              <a:rPr lang="ru-RU" sz="2200" b="1" dirty="0" smtClean="0"/>
              <a:t>      Поэтому </a:t>
            </a:r>
            <a:r>
              <a:rPr lang="ru-RU" sz="2200" b="1" dirty="0"/>
              <a:t>я абсолютно согласна с главной мыслью текста – именно любовь созидает все на свете, рождает вдохновение, творит тех людей, о которых окружающие говорят с восхищением.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9341866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1194" y="335342"/>
            <a:ext cx="8420670" cy="584775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   </a:t>
            </a:r>
            <a:r>
              <a:rPr lang="ru-RU" sz="2200" b="1" dirty="0"/>
              <a:t>Но С. Я. Маршак был не только литератором. Он много работал с детьми (в годы Первой мировой войны помогал детям-беженцам, организовал детские дома и детский театр). Можно говорить о </a:t>
            </a:r>
            <a:r>
              <a:rPr lang="ru-RU" sz="2200" b="1" dirty="0" smtClean="0">
                <a:solidFill>
                  <a:srgbClr val="FF0000"/>
                </a:solidFill>
              </a:rPr>
              <a:t>Маршаке </a:t>
            </a:r>
            <a:r>
              <a:rPr lang="ru-RU" sz="2200" b="1" dirty="0">
                <a:solidFill>
                  <a:srgbClr val="FF0000"/>
                </a:solidFill>
              </a:rPr>
              <a:t>как </a:t>
            </a:r>
            <a:r>
              <a:rPr lang="ru-RU" sz="2200" b="1" dirty="0"/>
              <a:t>о педагоге. И яркие примеры талантливых педагогов я могу найти в собственной жизни. </a:t>
            </a:r>
            <a:endParaRPr lang="ru-RU" sz="2200" b="1" dirty="0" smtClean="0"/>
          </a:p>
          <a:p>
            <a:pPr algn="just"/>
            <a:r>
              <a:rPr lang="ru-RU" sz="2200" b="1" dirty="0"/>
              <a:t> </a:t>
            </a:r>
            <a:r>
              <a:rPr lang="ru-RU" sz="2200" b="1" dirty="0" smtClean="0"/>
              <a:t>   В </a:t>
            </a:r>
            <a:r>
              <a:rPr lang="ru-RU" sz="2200" b="1" dirty="0"/>
              <a:t>старших классах я сменила </a:t>
            </a:r>
            <a:r>
              <a:rPr lang="ru-RU" sz="2200" b="1" dirty="0" smtClean="0">
                <a:solidFill>
                  <a:srgbClr val="FF0000"/>
                </a:solidFill>
              </a:rPr>
              <a:t>школу, </a:t>
            </a:r>
            <a:r>
              <a:rPr lang="ru-RU" sz="2200" b="1" dirty="0">
                <a:solidFill>
                  <a:srgbClr val="FF0000"/>
                </a:solidFill>
              </a:rPr>
              <a:t>и</a:t>
            </a:r>
            <a:r>
              <a:rPr lang="ru-RU" sz="2200" b="1" dirty="0"/>
              <a:t> меня поразил духовный огонь, горящий в </a:t>
            </a:r>
            <a:r>
              <a:rPr lang="ru-RU" sz="2200" b="1" dirty="0" smtClean="0">
                <a:solidFill>
                  <a:srgbClr val="FF0000"/>
                </a:solidFill>
              </a:rPr>
              <a:t>душах</a:t>
            </a:r>
            <a:r>
              <a:rPr lang="ru-RU" sz="2200" b="1" dirty="0" smtClean="0"/>
              <a:t> моих </a:t>
            </a:r>
            <a:r>
              <a:rPr lang="ru-RU" sz="2200" b="1" dirty="0"/>
              <a:t>новых </a:t>
            </a:r>
            <a:r>
              <a:rPr lang="ru-RU" sz="2200" b="1" dirty="0" smtClean="0"/>
              <a:t>учител</a:t>
            </a:r>
            <a:r>
              <a:rPr lang="ru-RU" sz="2200" b="1" dirty="0" smtClean="0">
                <a:solidFill>
                  <a:srgbClr val="FF0000"/>
                </a:solidFill>
              </a:rPr>
              <a:t>ей</a:t>
            </a:r>
            <a:r>
              <a:rPr lang="ru-RU" sz="2200" b="1" dirty="0" smtClean="0"/>
              <a:t>. </a:t>
            </a:r>
            <a:r>
              <a:rPr lang="ru-RU" sz="2200" b="1" dirty="0"/>
              <a:t>Никогда мне не встречались такие самоотверженные, любящие педагоги, каждая лекция которых записывается до последнего слова! А после </a:t>
            </a:r>
            <a:r>
              <a:rPr lang="ru-RU" sz="2200" b="1" strike="sngStrike" dirty="0"/>
              <a:t>лекции</a:t>
            </a:r>
            <a:r>
              <a:rPr lang="ru-RU" sz="2200" b="1" dirty="0"/>
              <a:t> </a:t>
            </a:r>
            <a:r>
              <a:rPr lang="ru-RU" sz="2200" b="1" dirty="0" smtClean="0">
                <a:solidFill>
                  <a:srgbClr val="FF0000"/>
                </a:solidFill>
              </a:rPr>
              <a:t>нее</a:t>
            </a:r>
            <a:r>
              <a:rPr lang="ru-RU" sz="2200" b="1" dirty="0" smtClean="0"/>
              <a:t> всегда </a:t>
            </a:r>
            <a:r>
              <a:rPr lang="ru-RU" sz="2200" b="1" dirty="0"/>
              <a:t>можно подойти к учителю и задать вопросы о самых разных вещах – религии, философии, просто </a:t>
            </a:r>
            <a:r>
              <a:rPr lang="ru-RU" sz="2200" b="1" dirty="0" smtClean="0">
                <a:solidFill>
                  <a:srgbClr val="FF0000"/>
                </a:solidFill>
              </a:rPr>
              <a:t>о</a:t>
            </a:r>
            <a:r>
              <a:rPr lang="ru-RU" sz="2200" b="1" dirty="0" smtClean="0"/>
              <a:t> жизни</a:t>
            </a:r>
            <a:r>
              <a:rPr lang="ru-RU" sz="2200" b="1" dirty="0"/>
              <a:t>. И для каждого ученика у них </a:t>
            </a:r>
            <a:r>
              <a:rPr lang="ru-RU" sz="2200" b="1" dirty="0" smtClean="0"/>
              <a:t>найд</a:t>
            </a:r>
            <a:r>
              <a:rPr lang="ru-RU" sz="2200" b="1" dirty="0" smtClean="0">
                <a:solidFill>
                  <a:srgbClr val="FF0000"/>
                </a:solidFill>
              </a:rPr>
              <a:t>у</a:t>
            </a:r>
            <a:r>
              <a:rPr lang="ru-RU" sz="2200" b="1" dirty="0" smtClean="0"/>
              <a:t>тся </a:t>
            </a:r>
            <a:r>
              <a:rPr lang="ru-RU" sz="2200" b="1" dirty="0"/>
              <a:t>время, силы, участие. Любовь дает силы. Есть в них то «главное», что выделяет в тексте </a:t>
            </a:r>
            <a:r>
              <a:rPr lang="ru-RU" sz="2200" b="1" dirty="0" smtClean="0"/>
              <a:t>                 </a:t>
            </a:r>
            <a:r>
              <a:rPr lang="ru-RU" sz="2200" b="1" dirty="0" smtClean="0">
                <a:solidFill>
                  <a:srgbClr val="FF0000"/>
                </a:solidFill>
              </a:rPr>
              <a:t>С. </a:t>
            </a:r>
            <a:r>
              <a:rPr lang="ru-RU" sz="2200" b="1" dirty="0" err="1" smtClean="0">
                <a:solidFill>
                  <a:srgbClr val="FF0000"/>
                </a:solidFill>
              </a:rPr>
              <a:t>Сивоконь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b="1" dirty="0"/>
              <a:t>‒ духовное призвание к </a:t>
            </a:r>
            <a:r>
              <a:rPr lang="ru-RU" sz="2200" b="1" dirty="0" smtClean="0"/>
              <a:t>избра</a:t>
            </a:r>
            <a:r>
              <a:rPr lang="ru-RU" sz="2200" b="1" dirty="0" smtClean="0">
                <a:solidFill>
                  <a:srgbClr val="FF0000"/>
                </a:solidFill>
              </a:rPr>
              <a:t>нн</a:t>
            </a:r>
            <a:r>
              <a:rPr lang="ru-RU" sz="2200" b="1" dirty="0" smtClean="0"/>
              <a:t>ой </a:t>
            </a:r>
            <a:r>
              <a:rPr lang="ru-RU" sz="2200" b="1" dirty="0"/>
              <a:t>деятельности.</a:t>
            </a:r>
          </a:p>
          <a:p>
            <a:pPr algn="just"/>
            <a:r>
              <a:rPr lang="ru-RU" sz="2200" b="1" dirty="0" smtClean="0"/>
              <a:t>      Поэтому </a:t>
            </a:r>
            <a:r>
              <a:rPr lang="ru-RU" sz="2200" b="1" dirty="0"/>
              <a:t>я абсолютно согласна с главной мыслью текста – именно любовь созидает все на свете, рождает вдохновение, творит тех людей, о которых окружающие говорят с восхищением.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26216384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9432" y="298442"/>
            <a:ext cx="8447965" cy="6093976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СОЧИНЕНИЕ </a:t>
            </a:r>
            <a:r>
              <a:rPr lang="ru-RU" sz="2000" b="1" dirty="0">
                <a:solidFill>
                  <a:srgbClr val="FF0000"/>
                </a:solidFill>
              </a:rPr>
              <a:t>ПО ИСХОДНОМУ ТЕКСТУ №1</a:t>
            </a:r>
          </a:p>
          <a:p>
            <a:pPr algn="just"/>
            <a:endParaRPr lang="ru-RU" sz="2000" dirty="0"/>
          </a:p>
          <a:p>
            <a:pPr algn="just"/>
            <a:r>
              <a:rPr lang="ru-RU" dirty="0" smtClean="0"/>
              <a:t>    </a:t>
            </a:r>
          </a:p>
          <a:p>
            <a:pPr algn="just"/>
            <a:r>
              <a:rPr lang="ru-RU" dirty="0" smtClean="0"/>
              <a:t>       </a:t>
            </a:r>
            <a:r>
              <a:rPr lang="ru-RU" sz="2400" dirty="0" smtClean="0"/>
              <a:t>В </a:t>
            </a:r>
            <a:r>
              <a:rPr lang="ru-RU" sz="2400" dirty="0"/>
              <a:t>предложенном нашему вниманию тексте Н.В. Гоголь поднимает проблему лицемерия, двуличности человека в разных обстоятельствах, в которых он прибывает.</a:t>
            </a:r>
          </a:p>
          <a:p>
            <a:pPr algn="just"/>
            <a:r>
              <a:rPr lang="ru-RU" sz="2400" dirty="0" smtClean="0"/>
              <a:t>        Автор </a:t>
            </a:r>
            <a:r>
              <a:rPr lang="ru-RU" sz="2400" dirty="0"/>
              <a:t>иронично высмеивает русский нрав человека в «умение обращаться» («пересчитать нельзя всех оттенков и тонкостей нашего обращения»). Гоголь приводит к примеру Ивана Петровича - человека «гордого и благородного» в обществе своих подчиненных и людей небольшого чина: «Прометей, решительный Прометей!», но как только он оказывается перед глазами своего начальника или среди людей «небольшого чина», превращается в «куропатку», делается абсолютно непохожим на самого себя («муха меньше даже мухи, уничтожил в песчинку»). </a:t>
            </a:r>
          </a:p>
        </p:txBody>
      </p:sp>
    </p:spTree>
    <p:extLst>
      <p:ext uri="{BB962C8B-B14F-4D97-AF65-F5344CB8AC3E}">
        <p14:creationId xmlns:p14="http://schemas.microsoft.com/office/powerpoint/2010/main" val="1718003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5910" y="147809"/>
            <a:ext cx="7983939" cy="637097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     Позиция </a:t>
            </a:r>
            <a:r>
              <a:rPr lang="ru-RU" sz="2400" dirty="0"/>
              <a:t>автора заключается в том, что человек, несмотря на свое «величие» и власть перед людьми ниже своего ранга , становится пустышкой в обществе, где он не является равным им . Этот человек неожиданно становится другим: незаметным, </a:t>
            </a:r>
            <a:r>
              <a:rPr lang="ru-RU" sz="2400" dirty="0" err="1"/>
              <a:t>подхалимым</a:t>
            </a:r>
            <a:r>
              <a:rPr lang="ru-RU" sz="2400" dirty="0"/>
              <a:t>, угодническим. </a:t>
            </a:r>
          </a:p>
          <a:p>
            <a:pPr algn="just"/>
            <a:r>
              <a:rPr lang="ru-RU" sz="2400" dirty="0" smtClean="0"/>
              <a:t>       Я </a:t>
            </a:r>
            <a:r>
              <a:rPr lang="ru-RU" sz="2400" dirty="0"/>
              <a:t>не могу не согласиться с Н.В. Гоголем и считаю, что только самодостаточный и уважающий себя человек способен строить здоровые отношения, несмотря на различные социальные положения в обществе. </a:t>
            </a:r>
          </a:p>
          <a:p>
            <a:pPr algn="just"/>
            <a:r>
              <a:rPr lang="ru-RU" sz="2400" dirty="0" smtClean="0"/>
              <a:t>      Раздумываясь </a:t>
            </a:r>
            <a:r>
              <a:rPr lang="ru-RU" sz="2400" dirty="0"/>
              <a:t>над проблема текста, сразу приходит на ум герой комедии А.С. Грибоедова «Горе от ума» Молчалин. Цель его жизни – блестящая карьера, богатство. Он выслуживается перед Фамусовым, а с Софьей держится почтительно, притворяется влюбленным, ухаживает за ней, не потому, что она ему нравится, а потому, что она дочь его начальника и за ее спиной цинично признается об этом </a:t>
            </a:r>
            <a:r>
              <a:rPr lang="ru-RU" sz="2400" dirty="0" smtClean="0"/>
              <a:t>Лизе.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25634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7796" y="680073"/>
            <a:ext cx="7697338" cy="304698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   В </a:t>
            </a:r>
            <a:r>
              <a:rPr lang="ru-RU" sz="2400" dirty="0"/>
              <a:t>рассказе Чехова «Толстый и тонкий» как только Тонкий узнает чин Толстого, от его былой радости и непринужденности в общении с давним другом не остается ни следа, он превращается в жалкого чиновника, трепещущего перед начальником.</a:t>
            </a:r>
          </a:p>
          <a:p>
            <a:pPr algn="just"/>
            <a:r>
              <a:rPr lang="ru-RU" sz="2400" dirty="0" smtClean="0"/>
              <a:t>    И </a:t>
            </a:r>
            <a:r>
              <a:rPr lang="ru-RU" sz="2400" dirty="0"/>
              <a:t>в наше время эта проблема остается актуальной. Человек, притворяясь кем- то другим, очень часто теряет одно очень важное в жизни ‒ себя!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807813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9432" y="298442"/>
            <a:ext cx="8447965" cy="6093976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СОЧИНЕНИЕ </a:t>
            </a:r>
            <a:r>
              <a:rPr lang="ru-RU" sz="2000" b="1" dirty="0">
                <a:solidFill>
                  <a:srgbClr val="FF0000"/>
                </a:solidFill>
              </a:rPr>
              <a:t>ПО ИСХОДНОМУ ТЕКСТУ №1</a:t>
            </a:r>
          </a:p>
          <a:p>
            <a:pPr algn="just"/>
            <a:endParaRPr lang="ru-RU" sz="2000" dirty="0"/>
          </a:p>
          <a:p>
            <a:pPr algn="just"/>
            <a:r>
              <a:rPr lang="ru-RU" dirty="0" smtClean="0"/>
              <a:t>    </a:t>
            </a:r>
          </a:p>
          <a:p>
            <a:pPr algn="just"/>
            <a:r>
              <a:rPr lang="ru-RU" dirty="0" smtClean="0"/>
              <a:t>       </a:t>
            </a:r>
            <a:r>
              <a:rPr lang="ru-RU" sz="2400" dirty="0" smtClean="0"/>
              <a:t>В </a:t>
            </a:r>
            <a:r>
              <a:rPr lang="ru-RU" sz="2400" dirty="0"/>
              <a:t>предложенном нашему вниманию тексте Н.В. Гоголь поднимает проблему лицемерия, двуличности человека в разных обстоятельствах, в которых он </a:t>
            </a:r>
            <a:r>
              <a:rPr lang="ru-RU" sz="2400" dirty="0">
                <a:solidFill>
                  <a:srgbClr val="FF0000"/>
                </a:solidFill>
              </a:rPr>
              <a:t>при</a:t>
            </a:r>
            <a:r>
              <a:rPr lang="ru-RU" sz="2400" dirty="0"/>
              <a:t>бывает.</a:t>
            </a:r>
          </a:p>
          <a:p>
            <a:pPr algn="just"/>
            <a:r>
              <a:rPr lang="ru-RU" sz="2400" dirty="0" smtClean="0"/>
              <a:t>        Автор </a:t>
            </a:r>
            <a:r>
              <a:rPr lang="ru-RU" sz="2400" dirty="0"/>
              <a:t>иронично высмеивает русский нрав человека в «умени</a:t>
            </a:r>
            <a:r>
              <a:rPr lang="ru-RU" sz="2400" dirty="0">
                <a:solidFill>
                  <a:srgbClr val="FF0000"/>
                </a:solidFill>
              </a:rPr>
              <a:t>е</a:t>
            </a:r>
            <a:r>
              <a:rPr lang="ru-RU" sz="2400" dirty="0"/>
              <a:t> обращаться» («пересчитать нельзя всех оттенков и тонкостей нашего обращения»). Гоголь приводит к примеру Ивана Петровича - человека «гордого и благородного» в обществе своих подчиненных и людей небольшого чина: «Прометей, решительный Прометей!</a:t>
            </a:r>
            <a:r>
              <a:rPr lang="ru-RU" sz="2400" dirty="0">
                <a:solidFill>
                  <a:srgbClr val="0070C0"/>
                </a:solidFill>
              </a:rPr>
              <a:t>»,</a:t>
            </a:r>
            <a:r>
              <a:rPr lang="ru-RU" sz="2400" dirty="0"/>
              <a:t> </a:t>
            </a:r>
            <a:r>
              <a:rPr lang="ru-RU" sz="2400" dirty="0">
                <a:solidFill>
                  <a:srgbClr val="0070C0"/>
                </a:solidFill>
              </a:rPr>
              <a:t>но как </a:t>
            </a:r>
            <a:r>
              <a:rPr lang="ru-RU" sz="2400" dirty="0"/>
              <a:t>только он оказывается перед глазами своего начальника или среди людей «небольшого чина», превращается в «куропатку», делается абсолютно непохожим на самого себя («</a:t>
            </a:r>
            <a:r>
              <a:rPr lang="ru-RU" sz="2400" dirty="0">
                <a:solidFill>
                  <a:srgbClr val="0070C0"/>
                </a:solidFill>
              </a:rPr>
              <a:t>муха м</a:t>
            </a:r>
            <a:r>
              <a:rPr lang="ru-RU" sz="2400" dirty="0"/>
              <a:t>еньше даже мухи, </a:t>
            </a:r>
            <a:r>
              <a:rPr lang="ru-RU" sz="2400" dirty="0" smtClean="0"/>
              <a:t>уничтожил</a:t>
            </a:r>
            <a:r>
              <a:rPr lang="ru-RU" sz="2400" dirty="0" smtClean="0">
                <a:solidFill>
                  <a:srgbClr val="FF0000"/>
                </a:solidFill>
              </a:rPr>
              <a:t>ся</a:t>
            </a:r>
            <a:r>
              <a:rPr lang="ru-RU" sz="2400" dirty="0" smtClean="0"/>
              <a:t> </a:t>
            </a:r>
            <a:r>
              <a:rPr lang="ru-RU" sz="2400" dirty="0"/>
              <a:t>в песчинку»). </a:t>
            </a:r>
          </a:p>
        </p:txBody>
      </p:sp>
    </p:spTree>
    <p:extLst>
      <p:ext uri="{BB962C8B-B14F-4D97-AF65-F5344CB8AC3E}">
        <p14:creationId xmlns:p14="http://schemas.microsoft.com/office/powerpoint/2010/main" val="5631594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5910" y="147809"/>
            <a:ext cx="7983939" cy="637097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     Позиция </a:t>
            </a:r>
            <a:r>
              <a:rPr lang="ru-RU" sz="2400" dirty="0"/>
              <a:t>автора заключается в том, что человек, несмотря на свое «величие» и власть перед людьми ниже своего ранга , становится пустышкой в обществе, где он не является равным им . Этот человек неожиданно становится другим: незаметным, </a:t>
            </a:r>
            <a:r>
              <a:rPr lang="ru-RU" sz="2400" dirty="0" err="1"/>
              <a:t>подхалимым</a:t>
            </a:r>
            <a:r>
              <a:rPr lang="ru-RU" sz="2400" dirty="0"/>
              <a:t>, угодническим. </a:t>
            </a:r>
          </a:p>
          <a:p>
            <a:pPr algn="just"/>
            <a:r>
              <a:rPr lang="ru-RU" sz="2400" dirty="0" smtClean="0"/>
              <a:t>       Я </a:t>
            </a:r>
            <a:r>
              <a:rPr lang="ru-RU" sz="2400" dirty="0"/>
              <a:t>не могу не согласиться с Н.В. Гоголем и считаю, что только самодостаточный и уважающий себя человек способен строить здоровые отношения, несмотря на различные социальные положения в обществе. </a:t>
            </a:r>
          </a:p>
          <a:p>
            <a:pPr algn="just"/>
            <a:r>
              <a:rPr lang="ru-RU" sz="2400" dirty="0" smtClean="0"/>
              <a:t>      Раздумываясь </a:t>
            </a:r>
            <a:r>
              <a:rPr lang="ru-RU" sz="2400" dirty="0"/>
              <a:t>над проблема текста, сразу приходит на ум герой комедии А.С. Грибоедова «Горе от ума» Молчалин. Цель его жизни – блестящая карьера, богатство. Он выслуживается перед Фамусовым, а с Софьей держится почтительно, притворяется влюбленным, ухаживает за </a:t>
            </a:r>
            <a:r>
              <a:rPr lang="ru-RU" sz="2400" dirty="0">
                <a:solidFill>
                  <a:srgbClr val="0070C0"/>
                </a:solidFill>
              </a:rPr>
              <a:t>ней,</a:t>
            </a:r>
            <a:r>
              <a:rPr lang="ru-RU" sz="2400" dirty="0"/>
              <a:t> не потому, что она ему нравится, а потому, что она дочь его </a:t>
            </a:r>
            <a:r>
              <a:rPr lang="ru-RU" sz="2400" dirty="0">
                <a:solidFill>
                  <a:srgbClr val="0070C0"/>
                </a:solidFill>
              </a:rPr>
              <a:t>начальника и</a:t>
            </a:r>
            <a:r>
              <a:rPr lang="ru-RU" sz="2400" dirty="0"/>
              <a:t> за ее спиной цинично признается об этом </a:t>
            </a:r>
            <a:r>
              <a:rPr lang="ru-RU" sz="2400" dirty="0" smtClean="0"/>
              <a:t>Лизе.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57534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7796" y="680073"/>
            <a:ext cx="7697338" cy="304698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   В </a:t>
            </a:r>
            <a:r>
              <a:rPr lang="ru-RU" sz="2400" dirty="0"/>
              <a:t>рассказе Чехова «Толстый и </a:t>
            </a:r>
            <a:r>
              <a:rPr lang="ru-RU" sz="2400" dirty="0">
                <a:solidFill>
                  <a:srgbClr val="0070C0"/>
                </a:solidFill>
              </a:rPr>
              <a:t>тонкий» как </a:t>
            </a:r>
            <a:r>
              <a:rPr lang="ru-RU" sz="2400" dirty="0"/>
              <a:t>только Тонкий узнает чин Толстого, от его былой радости и непринужденности в общении с давним другом не остается ни </a:t>
            </a:r>
            <a:r>
              <a:rPr lang="ru-RU" sz="2400" dirty="0">
                <a:solidFill>
                  <a:srgbClr val="0070C0"/>
                </a:solidFill>
              </a:rPr>
              <a:t>следа, </a:t>
            </a:r>
            <a:r>
              <a:rPr lang="ru-RU" sz="2400" dirty="0"/>
              <a:t>он превращается в жалкого чиновника, трепещущего перед начальником.</a:t>
            </a:r>
          </a:p>
          <a:p>
            <a:pPr algn="just"/>
            <a:r>
              <a:rPr lang="ru-RU" sz="2400" dirty="0" smtClean="0"/>
              <a:t>    И </a:t>
            </a:r>
            <a:r>
              <a:rPr lang="ru-RU" sz="2400" dirty="0"/>
              <a:t>в наше время эта проблема остается актуальной. Человек, притворяясь кем- то другим, очень часто теряет одно очень важное в жизни ‒ себя!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21525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7797" y="559558"/>
            <a:ext cx="7820169" cy="58169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FF0000"/>
              </a:solidFill>
            </a:endParaRPr>
          </a:p>
          <a:p>
            <a:r>
              <a:rPr lang="ru-RU" sz="2800" dirty="0" smtClean="0">
                <a:solidFill>
                  <a:srgbClr val="FF0000"/>
                </a:solidFill>
              </a:rPr>
              <a:t>60-70  минут </a:t>
            </a:r>
            <a:r>
              <a:rPr lang="ru-RU" sz="2800" dirty="0" smtClean="0"/>
              <a:t>– решение теста и заполнение ответов в бланк</a:t>
            </a:r>
          </a:p>
          <a:p>
            <a:endParaRPr lang="ru-RU" sz="2800" dirty="0"/>
          </a:p>
          <a:p>
            <a:r>
              <a:rPr lang="ru-RU" sz="2800" dirty="0" smtClean="0">
                <a:solidFill>
                  <a:srgbClr val="FF0000"/>
                </a:solidFill>
              </a:rPr>
              <a:t>15-20 минут </a:t>
            </a:r>
            <a:r>
              <a:rPr lang="ru-RU" sz="2800" dirty="0" smtClean="0"/>
              <a:t>– медленное чтение текста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15-20 минут </a:t>
            </a:r>
            <a:r>
              <a:rPr lang="ru-RU" sz="2800" dirty="0" smtClean="0"/>
              <a:t>– планирование работы,  рабочие записи</a:t>
            </a:r>
          </a:p>
          <a:p>
            <a:endParaRPr lang="ru-RU" sz="2800" dirty="0" smtClean="0"/>
          </a:p>
          <a:p>
            <a:r>
              <a:rPr lang="ru-RU" sz="2800" dirty="0" smtClean="0">
                <a:solidFill>
                  <a:srgbClr val="FF0000"/>
                </a:solidFill>
              </a:rPr>
              <a:t>60 минут </a:t>
            </a:r>
            <a:r>
              <a:rPr lang="ru-RU" sz="2800" dirty="0"/>
              <a:t>– </a:t>
            </a:r>
            <a:r>
              <a:rPr lang="ru-RU" sz="2800" dirty="0" smtClean="0"/>
              <a:t>написание работы  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50 минут </a:t>
            </a:r>
            <a:r>
              <a:rPr lang="ru-RU" sz="2800" dirty="0"/>
              <a:t>– </a:t>
            </a:r>
            <a:r>
              <a:rPr lang="ru-RU" sz="2800" dirty="0" smtClean="0"/>
              <a:t>редактирование </a:t>
            </a:r>
          </a:p>
          <a:p>
            <a:r>
              <a:rPr lang="ru-RU" sz="2800" dirty="0" smtClean="0"/>
              <a:t>и переписывание в чистовик</a:t>
            </a:r>
          </a:p>
          <a:p>
            <a:endParaRPr lang="ru-RU" sz="2800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5363570" y="3643952"/>
            <a:ext cx="286603" cy="1910687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 4"/>
          <p:cNvSpPr/>
          <p:nvPr/>
        </p:nvSpPr>
        <p:spPr>
          <a:xfrm>
            <a:off x="6346208" y="4067875"/>
            <a:ext cx="968991" cy="846161"/>
          </a:xfrm>
          <a:prstGeom prst="mathEqual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6" name="Выноска со стрелкой влево 5"/>
          <p:cNvSpPr/>
          <p:nvPr/>
        </p:nvSpPr>
        <p:spPr>
          <a:xfrm rot="16200000">
            <a:off x="4244453" y="-1815152"/>
            <a:ext cx="791571" cy="4995080"/>
          </a:xfrm>
          <a:prstGeom prst="leftArrowCallou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7599" y="218362"/>
            <a:ext cx="1992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Н А Д О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3134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6728" y="409182"/>
            <a:ext cx="8447965" cy="6093976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СОЧИНЕНИЕ </a:t>
            </a:r>
            <a:r>
              <a:rPr lang="ru-RU" sz="2000" b="1" dirty="0">
                <a:solidFill>
                  <a:srgbClr val="FF0000"/>
                </a:solidFill>
              </a:rPr>
              <a:t>ПО ИСХОДНОМУ ТЕКСТУ №1</a:t>
            </a:r>
          </a:p>
          <a:p>
            <a:pPr algn="just"/>
            <a:endParaRPr lang="ru-RU" sz="2000" dirty="0"/>
          </a:p>
          <a:p>
            <a:pPr algn="just"/>
            <a:r>
              <a:rPr lang="ru-RU" dirty="0" smtClean="0"/>
              <a:t>    </a:t>
            </a:r>
          </a:p>
          <a:p>
            <a:pPr algn="just"/>
            <a:r>
              <a:rPr lang="ru-RU" dirty="0" smtClean="0"/>
              <a:t>       </a:t>
            </a:r>
            <a:r>
              <a:rPr lang="ru-RU" sz="2400" dirty="0" smtClean="0"/>
              <a:t>В </a:t>
            </a:r>
            <a:r>
              <a:rPr lang="ru-RU" sz="2400" dirty="0"/>
              <a:t>предложенном нашему вниманию тексте Н.В. Гоголь поднимает проблему лицемерия, двуличности человека </a:t>
            </a:r>
            <a:r>
              <a:rPr lang="ru-RU" sz="2400" dirty="0">
                <a:solidFill>
                  <a:srgbClr val="00B050"/>
                </a:solidFill>
              </a:rPr>
              <a:t>в</a:t>
            </a:r>
            <a:r>
              <a:rPr lang="ru-RU" sz="2400" dirty="0"/>
              <a:t> разных обстоятельствах, </a:t>
            </a:r>
            <a:r>
              <a:rPr lang="ru-RU" sz="2400" dirty="0">
                <a:solidFill>
                  <a:srgbClr val="00B050"/>
                </a:solidFill>
              </a:rPr>
              <a:t>в </a:t>
            </a:r>
            <a:r>
              <a:rPr lang="ru-RU" sz="2400" dirty="0"/>
              <a:t>которых он прибывает</a:t>
            </a:r>
            <a:r>
              <a:rPr lang="ru-RU" sz="2400" dirty="0" smtClean="0"/>
              <a:t>. </a:t>
            </a:r>
            <a:r>
              <a:rPr lang="ru-RU" sz="2400" dirty="0" smtClean="0">
                <a:solidFill>
                  <a:srgbClr val="00B050"/>
                </a:solidFill>
              </a:rPr>
              <a:t>(РЕЧЬ)</a:t>
            </a:r>
            <a:endParaRPr lang="ru-RU" sz="2400" dirty="0">
              <a:solidFill>
                <a:srgbClr val="00B050"/>
              </a:solidFill>
            </a:endParaRPr>
          </a:p>
          <a:p>
            <a:pPr algn="just"/>
            <a:r>
              <a:rPr lang="ru-RU" sz="2400" dirty="0" smtClean="0"/>
              <a:t>        Автор </a:t>
            </a:r>
            <a:r>
              <a:rPr lang="ru-RU" sz="2400" dirty="0"/>
              <a:t>иронично </a:t>
            </a:r>
            <a:r>
              <a:rPr lang="ru-RU" sz="2400" dirty="0">
                <a:solidFill>
                  <a:srgbClr val="00B050"/>
                </a:solidFill>
              </a:rPr>
              <a:t>высмеивает русский нрав </a:t>
            </a:r>
            <a:r>
              <a:rPr lang="ru-RU" sz="2400" dirty="0"/>
              <a:t>человека в </a:t>
            </a:r>
            <a:r>
              <a:rPr lang="ru-RU" sz="2400" dirty="0">
                <a:solidFill>
                  <a:srgbClr val="00B050"/>
                </a:solidFill>
              </a:rPr>
              <a:t>«умение обращаться</a:t>
            </a:r>
            <a:r>
              <a:rPr lang="ru-RU" sz="2400" dirty="0" smtClean="0">
                <a:solidFill>
                  <a:srgbClr val="00B050"/>
                </a:solidFill>
              </a:rPr>
              <a:t>» (РЕЧЬ) </a:t>
            </a:r>
            <a:r>
              <a:rPr lang="ru-RU" sz="2400" dirty="0"/>
              <a:t>(«пересчитать нельзя всех оттенков и тонкостей нашего обращения»). Гоголь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приводит к примеру</a:t>
            </a:r>
            <a:r>
              <a:rPr lang="ru-RU" sz="2400" dirty="0"/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(ГРАММАТИКА)</a:t>
            </a:r>
            <a:r>
              <a:rPr lang="ru-RU" sz="2400" dirty="0" smtClean="0"/>
              <a:t> Ивана </a:t>
            </a:r>
            <a:r>
              <a:rPr lang="ru-RU" sz="2400" dirty="0"/>
              <a:t>Петровича - человека «гордого и благородного» в обществе своих подчиненных и людей небольшого чина: «Прометей, решительный Прометей!», но как только он оказывается перед глазами своего начальника или среди людей «небольшого чина», превращается в «куропатку», делается абсолютно непохожим на самого себя («муха меньше даже мухи, уничтожил в песчинку»). </a:t>
            </a:r>
          </a:p>
        </p:txBody>
      </p:sp>
    </p:spTree>
    <p:extLst>
      <p:ext uri="{BB962C8B-B14F-4D97-AF65-F5344CB8AC3E}">
        <p14:creationId xmlns:p14="http://schemas.microsoft.com/office/powerpoint/2010/main" val="24498024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9433" y="147809"/>
            <a:ext cx="8529851" cy="637097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     Позиция </a:t>
            </a:r>
            <a:r>
              <a:rPr lang="ru-RU" sz="2400" dirty="0"/>
              <a:t>автора заключается в том, что человек, несмотря на свое «величие» и власть перед людьми ниже своего ранга , </a:t>
            </a:r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становится пустышкой в 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обществе (СТИЛЬ)</a:t>
            </a:r>
            <a:r>
              <a:rPr lang="ru-RU" sz="2400" dirty="0" smtClean="0"/>
              <a:t>, </a:t>
            </a:r>
            <a:r>
              <a:rPr lang="ru-RU" sz="2400" dirty="0"/>
              <a:t>где он не является равным им . Этот человек неожиданно становится другим: незаметным, </a:t>
            </a:r>
            <a:r>
              <a:rPr lang="ru-RU" sz="2400" dirty="0" err="1">
                <a:solidFill>
                  <a:schemeClr val="accent3">
                    <a:lumMod val="75000"/>
                  </a:schemeClr>
                </a:solidFill>
              </a:rPr>
              <a:t>подхалимым</a:t>
            </a:r>
            <a:r>
              <a:rPr lang="ru-RU" sz="2400" dirty="0"/>
              <a:t>, </a:t>
            </a:r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угодническим. 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(РЕЧЬ)</a:t>
            </a: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  <a:p>
            <a:pPr algn="just"/>
            <a:r>
              <a:rPr lang="ru-RU" sz="2400" dirty="0" smtClean="0"/>
              <a:t>       Я </a:t>
            </a:r>
            <a:r>
              <a:rPr lang="ru-RU" sz="2400" dirty="0"/>
              <a:t>не могу не согласиться с Н.В. Гоголем и считаю, что только самодостаточный и уважающий себя человек </a:t>
            </a:r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способен строить здоровые 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отношения (СТИЛЬ)</a:t>
            </a:r>
            <a:r>
              <a:rPr lang="ru-RU" sz="2400" dirty="0" smtClean="0"/>
              <a:t>, </a:t>
            </a:r>
            <a:r>
              <a:rPr lang="ru-RU" sz="2400" dirty="0"/>
              <a:t>несмотря на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различные социальные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положения (ГРАММАТИКА) </a:t>
            </a:r>
            <a:r>
              <a:rPr lang="ru-RU" sz="2400" dirty="0"/>
              <a:t>в обществе. </a:t>
            </a:r>
          </a:p>
          <a:p>
            <a:pPr algn="just"/>
            <a:r>
              <a:rPr lang="ru-RU" sz="2400" dirty="0" smtClean="0"/>
              <a:t>      </a:t>
            </a:r>
            <a:r>
              <a:rPr lang="ru-RU" sz="2400" dirty="0" smtClean="0">
                <a:solidFill>
                  <a:srgbClr val="C00000"/>
                </a:solidFill>
              </a:rPr>
              <a:t>Раздумываясь </a:t>
            </a:r>
            <a:r>
              <a:rPr lang="ru-RU" sz="2400" dirty="0">
                <a:solidFill>
                  <a:srgbClr val="C00000"/>
                </a:solidFill>
              </a:rPr>
              <a:t>над проблема текста, сразу приходит на ум </a:t>
            </a:r>
            <a:r>
              <a:rPr lang="ru-RU" sz="2400" dirty="0" smtClean="0">
                <a:solidFill>
                  <a:srgbClr val="C00000"/>
                </a:solidFill>
              </a:rPr>
              <a:t>(ГРАММАТИКА) </a:t>
            </a:r>
            <a:r>
              <a:rPr lang="ru-RU" sz="2400" dirty="0" smtClean="0"/>
              <a:t>герой </a:t>
            </a:r>
            <a:r>
              <a:rPr lang="ru-RU" sz="2400" dirty="0"/>
              <a:t>комедии А.С. Грибоедова «Горе от ума» Молчалин. Цель его жизни – блестящая карьера, богатство. Он выслуживается перед Фамусовым, а с Софьей держится почтительно, притворяется влюбленным, ухаживает за ней, не потому, что она ему нравится, а потому, что она дочь его начальника и за ее спиной цинично </a:t>
            </a:r>
            <a:r>
              <a:rPr lang="ru-RU" sz="2400" dirty="0">
                <a:solidFill>
                  <a:srgbClr val="C00000"/>
                </a:solidFill>
              </a:rPr>
              <a:t>признается об </a:t>
            </a:r>
            <a:r>
              <a:rPr lang="ru-RU" sz="2400" dirty="0" smtClean="0">
                <a:solidFill>
                  <a:srgbClr val="C00000"/>
                </a:solidFill>
              </a:rPr>
              <a:t>этом (ГРАММАТИКА) </a:t>
            </a:r>
            <a:r>
              <a:rPr lang="ru-RU" sz="2400" dirty="0" smtClean="0"/>
              <a:t>Лизе. 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(СТИЛЬ)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4816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7796" y="680073"/>
            <a:ext cx="7697338" cy="34163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   В </a:t>
            </a:r>
            <a:r>
              <a:rPr lang="ru-RU" sz="2400" dirty="0"/>
              <a:t>рассказе </a:t>
            </a:r>
            <a:r>
              <a:rPr lang="ru-RU" sz="2400" dirty="0" smtClean="0">
                <a:solidFill>
                  <a:srgbClr val="FFC000"/>
                </a:solidFill>
              </a:rPr>
              <a:t>А.П. </a:t>
            </a:r>
            <a:r>
              <a:rPr lang="ru-RU" sz="2400" dirty="0" smtClean="0"/>
              <a:t>Чехова </a:t>
            </a:r>
            <a:r>
              <a:rPr lang="ru-RU" sz="2400" dirty="0"/>
              <a:t>«Толстый и тонкий» как только Тонкий узнает чин Толстого, от его былой радости и непринужденности в общении с давним другом </a:t>
            </a:r>
            <a:r>
              <a:rPr lang="ru-RU" sz="2400" dirty="0">
                <a:solidFill>
                  <a:srgbClr val="00B050"/>
                </a:solidFill>
              </a:rPr>
              <a:t>не остается ни сл</a:t>
            </a:r>
            <a:r>
              <a:rPr lang="ru-RU" sz="2400" dirty="0"/>
              <a:t>еда</a:t>
            </a:r>
            <a:r>
              <a:rPr lang="ru-RU" sz="2400" dirty="0" smtClean="0"/>
              <a:t>, </a:t>
            </a:r>
            <a:r>
              <a:rPr lang="ru-RU" sz="2400" dirty="0" smtClean="0">
                <a:solidFill>
                  <a:srgbClr val="00B050"/>
                </a:solidFill>
              </a:rPr>
              <a:t>(РЕЧЬ, НЕГРУБАЯ ОШИБКА) </a:t>
            </a:r>
            <a:r>
              <a:rPr lang="ru-RU" sz="2400" dirty="0"/>
              <a:t>он превращается в жалкого чиновника, трепещущего перед начальником.</a:t>
            </a:r>
          </a:p>
          <a:p>
            <a:pPr algn="just"/>
            <a:r>
              <a:rPr lang="ru-RU" sz="2400" dirty="0" smtClean="0"/>
              <a:t>    И </a:t>
            </a:r>
            <a:r>
              <a:rPr lang="ru-RU" sz="2400" dirty="0"/>
              <a:t>в наше время эта проблема остается актуальной. Человек, притворяясь кем- то другим, очень </a:t>
            </a:r>
            <a:r>
              <a:rPr lang="ru-RU" sz="2400" dirty="0">
                <a:solidFill>
                  <a:srgbClr val="00B050"/>
                </a:solidFill>
              </a:rPr>
              <a:t>часто теряет одно очень важное в жизни ‒ себя</a:t>
            </a:r>
            <a:r>
              <a:rPr lang="ru-RU" sz="2400" dirty="0" smtClean="0">
                <a:solidFill>
                  <a:srgbClr val="00B050"/>
                </a:solidFill>
              </a:rPr>
              <a:t>! (СТИЛЬ, НЕГРУБАЯ)</a:t>
            </a:r>
            <a:endParaRPr lang="ru-RU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347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7797" y="559558"/>
            <a:ext cx="7820169" cy="58169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FF0000"/>
              </a:solidFill>
            </a:endParaRPr>
          </a:p>
          <a:p>
            <a:r>
              <a:rPr lang="ru-RU" sz="2800" dirty="0" smtClean="0">
                <a:solidFill>
                  <a:srgbClr val="FF0000"/>
                </a:solidFill>
              </a:rPr>
              <a:t>120-130  минут </a:t>
            </a:r>
            <a:r>
              <a:rPr lang="ru-RU" sz="2800" dirty="0" smtClean="0"/>
              <a:t>– решение теста и заполнение ответов в бланк</a:t>
            </a:r>
          </a:p>
          <a:p>
            <a:endParaRPr lang="ru-RU" sz="2800" dirty="0"/>
          </a:p>
          <a:p>
            <a:r>
              <a:rPr lang="ru-RU" sz="2800" dirty="0" smtClean="0">
                <a:solidFill>
                  <a:srgbClr val="FF0000"/>
                </a:solidFill>
              </a:rPr>
              <a:t>5-10 минут </a:t>
            </a:r>
            <a:r>
              <a:rPr lang="ru-RU" sz="2800" dirty="0" smtClean="0"/>
              <a:t>– чтение текста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5-10 минут </a:t>
            </a:r>
            <a:r>
              <a:rPr lang="ru-RU" sz="2800" dirty="0" smtClean="0"/>
              <a:t>– планирование работы,  рабочие записи</a:t>
            </a:r>
          </a:p>
          <a:p>
            <a:endParaRPr lang="ru-RU" sz="2800" dirty="0" smtClean="0"/>
          </a:p>
          <a:p>
            <a:r>
              <a:rPr lang="ru-RU" sz="2800" dirty="0" smtClean="0">
                <a:solidFill>
                  <a:srgbClr val="FF0000"/>
                </a:solidFill>
              </a:rPr>
              <a:t>40-50 минут </a:t>
            </a:r>
            <a:r>
              <a:rPr lang="ru-RU" sz="2800" dirty="0"/>
              <a:t>– </a:t>
            </a:r>
            <a:r>
              <a:rPr lang="ru-RU" sz="2800" dirty="0" smtClean="0"/>
              <a:t>написание работы  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20-30 минут </a:t>
            </a:r>
            <a:r>
              <a:rPr lang="ru-RU" sz="2800" dirty="0"/>
              <a:t>– </a:t>
            </a:r>
            <a:r>
              <a:rPr lang="ru-RU" sz="2800" dirty="0" smtClean="0"/>
              <a:t>редактирование </a:t>
            </a:r>
          </a:p>
          <a:p>
            <a:r>
              <a:rPr lang="ru-RU" sz="2800" dirty="0" smtClean="0"/>
              <a:t>и переписывание в чистовик</a:t>
            </a:r>
          </a:p>
          <a:p>
            <a:endParaRPr lang="ru-RU" sz="2800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5800297" y="3643952"/>
            <a:ext cx="286603" cy="1910687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Выноска со стрелкой влево 5"/>
          <p:cNvSpPr/>
          <p:nvPr/>
        </p:nvSpPr>
        <p:spPr>
          <a:xfrm rot="16200000">
            <a:off x="4244453" y="-1787857"/>
            <a:ext cx="791571" cy="4995080"/>
          </a:xfrm>
          <a:prstGeom prst="leftArrowCallou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46058" y="236392"/>
            <a:ext cx="2388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Н Е Л Ь З Я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Не равно 2"/>
          <p:cNvSpPr/>
          <p:nvPr/>
        </p:nvSpPr>
        <p:spPr>
          <a:xfrm>
            <a:off x="6479274" y="4040579"/>
            <a:ext cx="1317009" cy="914400"/>
          </a:xfrm>
          <a:prstGeom prst="mathNotEqual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342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2955" y="327851"/>
            <a:ext cx="8679976" cy="7694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РЕДАКТИРОВАНИЕ ТЕКСТА СОЧИНЕНИЯ – 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ЭТО ПРОЦЕСС НЕОБХОДИМОЙ ДОРАБОТКИ НАПИСАННОГО ТЕКСТА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48167" y="1473959"/>
            <a:ext cx="2524836" cy="10235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ЛЮБОВЬ 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К РЕДАКТИРОВАНИЮ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8" name="Блок-схема: память с посл. доступом 7"/>
          <p:cNvSpPr/>
          <p:nvPr/>
        </p:nvSpPr>
        <p:spPr>
          <a:xfrm>
            <a:off x="272955" y="1192521"/>
            <a:ext cx="2852382" cy="1446663"/>
          </a:xfrm>
          <a:prstGeom prst="flowChartMagneticTap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ПРИВЫЧКА 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 КАЧЕСТВЕННОЙ РАБОТЕ, УМЕНИЕ КОРРЕКТИРОВАТЬ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ВРЕМЯ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0" name="Овальная выноска 9"/>
          <p:cNvSpPr/>
          <p:nvPr/>
        </p:nvSpPr>
        <p:spPr>
          <a:xfrm rot="13088446">
            <a:off x="493045" y="2585099"/>
            <a:ext cx="2011360" cy="3012532"/>
          </a:xfrm>
          <a:prstGeom prst="wedgeEllipseCallout">
            <a:avLst>
              <a:gd name="adj1" fmla="val -35300"/>
              <a:gd name="adj2" fmla="val 81766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68740" y="3352701"/>
            <a:ext cx="20608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ПРИВЫЧКА К НЕСПЕШНОМУ, ЛЮБОВНОМУ,  КАЧЕСТВЕННОМУ ПИСЬМУ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2" name="Овальная выноска 11"/>
          <p:cNvSpPr/>
          <p:nvPr/>
        </p:nvSpPr>
        <p:spPr>
          <a:xfrm rot="7300099">
            <a:off x="5389813" y="1981758"/>
            <a:ext cx="3830115" cy="2997341"/>
          </a:xfrm>
          <a:prstGeom prst="wedgeEllipseCallout">
            <a:avLst>
              <a:gd name="adj1" fmla="val -20166"/>
              <a:gd name="adj2" fmla="val 65676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043138" y="2464765"/>
            <a:ext cx="25234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РАЗНООБРАЗИЕ ЗАДАНИЙ ПО РЕДАКТИРОВАНИЮ ТЕКСТА НА УРОКАХ 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И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ВО ВРЕМЯ ДОМАШНЕЙ РАБОТЫ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1116" y="1600651"/>
            <a:ext cx="410878" cy="3108543"/>
          </a:xfrm>
          <a:prstGeom prst="rect">
            <a:avLst/>
          </a:prstGeom>
          <a:solidFill>
            <a:srgbClr val="FFFFCC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П</a:t>
            </a:r>
          </a:p>
          <a:p>
            <a:r>
              <a:rPr lang="ru-RU" sz="2800" b="1" dirty="0" smtClean="0">
                <a:solidFill>
                  <a:srgbClr val="00B050"/>
                </a:solidFill>
              </a:rPr>
              <a:t>РОЦЕСС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15" name="Овальная выноска 14"/>
          <p:cNvSpPr/>
          <p:nvPr/>
        </p:nvSpPr>
        <p:spPr>
          <a:xfrm rot="9863091">
            <a:off x="2867465" y="3074928"/>
            <a:ext cx="2681643" cy="2499148"/>
          </a:xfrm>
          <a:prstGeom prst="wedgeEllipseCallou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336241" y="3585838"/>
            <a:ext cx="20062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РАБОТА С ОБРАЗЦАМИ ОТЛИЧНЫХ ТЕКСТОВ РАЗНЫХ ЖАНРОВ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12943" y="5136726"/>
            <a:ext cx="2630297" cy="523220"/>
          </a:xfrm>
          <a:prstGeom prst="rect">
            <a:avLst/>
          </a:prstGeom>
          <a:solidFill>
            <a:srgbClr val="FFFFCC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Р Е З У Л Ь Т А Т</a:t>
            </a:r>
            <a:endParaRPr lang="ru-RU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15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6979" y="3328846"/>
            <a:ext cx="8024884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ru-RU" sz="2400" dirty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Шапиро Н.А. Готовимся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к сочинению.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Тетради-практикумы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для развития письменной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речи (5 – 9 классы). </a:t>
            </a:r>
          </a:p>
          <a:p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     </a:t>
            </a:r>
            <a:r>
              <a:rPr lang="ru-RU" sz="2400" b="1" dirty="0" err="1" smtClean="0">
                <a:solidFill>
                  <a:srgbClr val="FF0000"/>
                </a:solidFill>
              </a:rPr>
              <a:t>Л</a:t>
            </a:r>
            <a:r>
              <a:rPr lang="ru-RU" sz="2400" b="1" dirty="0" err="1" smtClean="0"/>
              <a:t>абиринт.ру</a:t>
            </a:r>
            <a:endParaRPr lang="ru-RU" sz="2400" b="1" dirty="0"/>
          </a:p>
          <a:p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185934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9394" y="4810103"/>
            <a:ext cx="1466850" cy="50482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9834" y="4657702"/>
            <a:ext cx="2028825" cy="80962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07325" y="1273998"/>
            <a:ext cx="7929349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</a:rPr>
              <a:t>Шапиро Н.А. Принципы и приемы редактирования текста в процессе работы над сочинением / Русский язык, 2004</a:t>
            </a:r>
          </a:p>
        </p:txBody>
      </p:sp>
    </p:spTree>
    <p:extLst>
      <p:ext uri="{BB962C8B-B14F-4D97-AF65-F5344CB8AC3E}">
        <p14:creationId xmlns:p14="http://schemas.microsoft.com/office/powerpoint/2010/main" val="2737088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086" y="404321"/>
            <a:ext cx="8079474" cy="113877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FF0000"/>
                </a:solidFill>
              </a:rPr>
              <a:t>РЕДАКТИРОВАНИЕ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КАК ВИД УЧЕБНОЙ ДЕЯТЕЛЬНОСТИ ПРИСУТСТВОВАЛО ВО ВРЕМЯ РАБОТЫ НАД ВСЕМИ СТРУКТУРНЫМИ ЧАСТЯМИ СОЧИНЕНИЯ.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5438" y="1720627"/>
            <a:ext cx="8093122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ОДНАКО ОБУЧЕНИЕ РЕДАКТИРОВАНИЮ ПРИ СОЗДАНИИ  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ЦЕЛОСТНОГО ТЕКСТА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НА ЗАВЕРШАЮЩЕМ  ЭТАПЕ ОБУЧЕНИЯ НАПИСАНИЮ СОЧИНЕНИЯ ТАКЖЕ НЕОБХОДИМО.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852" y="3221599"/>
            <a:ext cx="7970293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</a:rPr>
              <a:t>1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ЭТАП –</a:t>
            </a:r>
            <a:r>
              <a:rPr lang="ru-RU" sz="2000" b="1" dirty="0" smtClean="0">
                <a:solidFill>
                  <a:srgbClr val="FF0000"/>
                </a:solidFill>
              </a:rPr>
              <a:t> «СКВОЗНОЕ» РЕДАКТИРОВАНИЕ («ЧЕЛНОЧОК»):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ПИШЕМ СЛЕДУЮЩЕЕ ПРЕДЛОЖЕНИЕ,  ПЕРЕЧИТЫВАЯ ПРЕДЫДУЩЕЕ(ИЕ); ПИШЕМ СЛЕДУЮЩУЮ СТРУКТУРНУЮ ЧАСТЬ,  ПЕРЕЧИТЫВАЯ ПРЕДЫДУЩУЮ(ИЕ).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3676" y="4824509"/>
            <a:ext cx="7970293" cy="16312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rgbClr val="FF0000"/>
                </a:solidFill>
              </a:rPr>
              <a:t>2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ЭТАП –</a:t>
            </a:r>
            <a:r>
              <a:rPr lang="ru-RU" sz="2000" b="1" dirty="0" smtClean="0">
                <a:solidFill>
                  <a:srgbClr val="FF0000"/>
                </a:solidFill>
              </a:rPr>
              <a:t> ИТОГОВОЕ РЕДАКТИРОВАНИЕ («ВЫЛАВЛИВАЕМ БЛОХ»):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ПЕРЕЧИТЫВАЕМ ТЕКСТ ПОЛНОСТЬЮ,  СОСРЕДОТАЧИВАЯ ВНИМАНИЕ ПОСЛЕДОВАТЕЛЬНО НА ПРОВЕРКЕ ОРФОГРАФИЧЕСКОЙ, ПУНКТУАЦИОННОЙ,  РЕЧЕВОЙ ГРАМОТНОСТИ,  ПРОВЕРЯЕМ ЛОГИКУ ПЕРЕХОДОВ ОТ ОДНОЙ МЫСЛИ К ДРУГОЙ.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214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1790" y="409433"/>
            <a:ext cx="76018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СКВОЗНОЕ РЕДАКТИРОВАНИЕ («ЧЕЛНОЧОК»)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1790" y="1865307"/>
            <a:ext cx="816136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У всех людей живёт на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сердце светлое чувство любви к родной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земле,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уголку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природы, городу или деревне, краю.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И куда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ни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забросила нас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бы</a:t>
            </a:r>
            <a:endParaRPr lang="ru-RU" sz="2800" dirty="0"/>
          </a:p>
          <a:p>
            <a:pPr algn="just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судьба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, как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ни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сложилась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бы жизнь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, это чувство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остается жить навсегда в сердце.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55479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9559" y="3137244"/>
            <a:ext cx="816136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>
                <a:solidFill>
                  <a:srgbClr val="002060"/>
                </a:solidFill>
              </a:rPr>
              <a:t>Что для человека есть Родина? Как чувство любви к ней зарождается в наших сердцах? Вот вопросы, которые привлекли внимание писателя</a:t>
            </a:r>
            <a:r>
              <a:rPr lang="ru-RU" sz="2800" b="1" dirty="0" smtClean="0">
                <a:solidFill>
                  <a:srgbClr val="002060"/>
                </a:solidFill>
              </a:rPr>
              <a:t>.   </a:t>
            </a:r>
            <a:r>
              <a:rPr lang="ru-RU" sz="2800" b="1" dirty="0">
                <a:solidFill>
                  <a:srgbClr val="002060"/>
                </a:solidFill>
              </a:rPr>
              <a:t> 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     Данная </a:t>
            </a:r>
            <a:r>
              <a:rPr lang="ru-RU" sz="2800" b="1" dirty="0">
                <a:solidFill>
                  <a:srgbClr val="002060"/>
                </a:solidFill>
              </a:rPr>
              <a:t>проблема волнует многих из нас. Ведь чувство Родины присутствует в каждом человеке. 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2800" b="1" dirty="0">
                <a:solidFill>
                  <a:srgbClr val="002060"/>
                </a:solidFill>
              </a:rPr>
              <a:t>Вот и К.Г. </a:t>
            </a:r>
            <a:r>
              <a:rPr lang="ru-RU" sz="2800" b="1" dirty="0" smtClean="0">
                <a:solidFill>
                  <a:srgbClr val="002060"/>
                </a:solidFill>
              </a:rPr>
              <a:t>Паустовский не </a:t>
            </a:r>
            <a:r>
              <a:rPr lang="ru-RU" sz="2800" b="1" dirty="0">
                <a:solidFill>
                  <a:srgbClr val="002060"/>
                </a:solidFill>
              </a:rPr>
              <a:t>остался равнодушным к ней.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9559" y="350406"/>
            <a:ext cx="816136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У </a:t>
            </a:r>
            <a:r>
              <a:rPr lang="ru-RU" sz="2800" b="1" strike="sngStrike" dirty="0" smtClean="0">
                <a:solidFill>
                  <a:schemeClr val="accent1">
                    <a:lumMod val="50000"/>
                  </a:schemeClr>
                </a:solidFill>
              </a:rPr>
              <a:t>всех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большинства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людей живёт </a:t>
            </a:r>
            <a:r>
              <a:rPr lang="ru-RU" sz="2800" b="1" strike="sngStrike" dirty="0" smtClean="0">
                <a:solidFill>
                  <a:schemeClr val="accent1">
                    <a:lumMod val="50000"/>
                  </a:schemeClr>
                </a:solidFill>
              </a:rPr>
              <a:t>на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в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сердце </a:t>
            </a:r>
            <a:r>
              <a:rPr lang="ru-RU" sz="2800" b="1" dirty="0" smtClean="0">
                <a:solidFill>
                  <a:srgbClr val="FF0000"/>
                </a:solidFill>
              </a:rPr>
              <a:t>(в душе)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светлое чувство любви к родной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земле. </a:t>
            </a:r>
            <a:r>
              <a:rPr lang="ru-RU" sz="2800" b="1" strike="sngStrike" dirty="0" smtClean="0">
                <a:solidFill>
                  <a:schemeClr val="accent1">
                    <a:lumMod val="50000"/>
                  </a:schemeClr>
                </a:solidFill>
              </a:rPr>
              <a:t>уголку природы, городу или деревне, краю.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И куда </a:t>
            </a:r>
            <a:r>
              <a:rPr lang="ru-RU" sz="2800" b="1" dirty="0" smtClean="0">
                <a:solidFill>
                  <a:srgbClr val="FF0000"/>
                </a:solidFill>
              </a:rPr>
              <a:t>бы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ни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забросила </a:t>
            </a:r>
            <a:r>
              <a:rPr lang="ru-RU" sz="2800" b="1" strike="sngStrike" dirty="0">
                <a:solidFill>
                  <a:schemeClr val="accent1">
                    <a:lumMod val="50000"/>
                  </a:schemeClr>
                </a:solidFill>
              </a:rPr>
              <a:t>нас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их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судьба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, как </a:t>
            </a:r>
            <a:r>
              <a:rPr lang="ru-RU" sz="2800" b="1" dirty="0" smtClean="0">
                <a:solidFill>
                  <a:srgbClr val="FF0000"/>
                </a:solidFill>
              </a:rPr>
              <a:t>бы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ни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сложилась </a:t>
            </a:r>
            <a:r>
              <a:rPr lang="ru-RU" sz="2800" b="1" dirty="0" smtClean="0">
                <a:solidFill>
                  <a:srgbClr val="FF0000"/>
                </a:solidFill>
              </a:rPr>
              <a:t>их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жизнь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800" b="1" strike="sngStrike" dirty="0">
                <a:solidFill>
                  <a:schemeClr val="accent1">
                    <a:lumMod val="50000"/>
                  </a:schemeClr>
                </a:solidFill>
              </a:rPr>
              <a:t>это </a:t>
            </a:r>
            <a:r>
              <a:rPr lang="ru-RU" sz="2800" b="1" strike="sngStrike" dirty="0" smtClean="0">
                <a:solidFill>
                  <a:schemeClr val="accent1">
                    <a:lumMod val="50000"/>
                  </a:schemeClr>
                </a:solidFill>
              </a:rPr>
              <a:t>чувство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ru-RU" sz="2800" b="1" dirty="0" smtClean="0">
                <a:solidFill>
                  <a:srgbClr val="FF0000"/>
                </a:solidFill>
              </a:rPr>
              <a:t>оно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strike="sngStrike" dirty="0" smtClean="0">
                <a:solidFill>
                  <a:schemeClr val="accent1">
                    <a:lumMod val="50000"/>
                  </a:schemeClr>
                </a:solidFill>
              </a:rPr>
              <a:t>останется жить навсегда в сердце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не исчезает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. 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18903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d34b34b95ae9493c76db834cb2b9aea9b5c962"/>
</p:tagLst>
</file>

<file path=ppt/theme/theme1.xml><?xml version="1.0" encoding="utf-8"?>
<a:theme xmlns:a="http://schemas.openxmlformats.org/drawingml/2006/main" name="Тема1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Тема12</Template>
  <TotalTime>14232</TotalTime>
  <Words>3660</Words>
  <Application>Microsoft Office PowerPoint</Application>
  <PresentationFormat>Экран (4:3)</PresentationFormat>
  <Paragraphs>151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6" baseType="lpstr">
      <vt:lpstr>Arial</vt:lpstr>
      <vt:lpstr>BirchCTT</vt:lpstr>
      <vt:lpstr>Calibri</vt:lpstr>
      <vt:lpstr>Тема12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J_shiva@outlook.com</dc:creator>
  <cp:lastModifiedBy>DNS</cp:lastModifiedBy>
  <cp:revision>174</cp:revision>
  <dcterms:created xsi:type="dcterms:W3CDTF">2016-01-05T11:42:49Z</dcterms:created>
  <dcterms:modified xsi:type="dcterms:W3CDTF">2016-11-03T14:04:04Z</dcterms:modified>
</cp:coreProperties>
</file>